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7" r:id="rId3"/>
    <p:sldId id="408" r:id="rId5"/>
    <p:sldId id="298" r:id="rId6"/>
    <p:sldId id="409" r:id="rId7"/>
    <p:sldId id="296" r:id="rId8"/>
    <p:sldId id="327" r:id="rId9"/>
    <p:sldId id="411" r:id="rId10"/>
    <p:sldId id="410" r:id="rId11"/>
    <p:sldId id="412" r:id="rId12"/>
    <p:sldId id="418" r:id="rId13"/>
    <p:sldId id="419" r:id="rId14"/>
    <p:sldId id="420" r:id="rId15"/>
    <p:sldId id="421" r:id="rId16"/>
    <p:sldId id="422" r:id="rId17"/>
    <p:sldId id="424" r:id="rId18"/>
    <p:sldId id="430" r:id="rId19"/>
    <p:sldId id="431" r:id="rId20"/>
    <p:sldId id="425" r:id="rId21"/>
    <p:sldId id="426" r:id="rId22"/>
    <p:sldId id="427" r:id="rId23"/>
    <p:sldId id="525" r:id="rId24"/>
    <p:sldId id="432" r:id="rId25"/>
    <p:sldId id="413" r:id="rId26"/>
    <p:sldId id="435" r:id="rId27"/>
    <p:sldId id="436" r:id="rId28"/>
    <p:sldId id="437" r:id="rId29"/>
    <p:sldId id="438" r:id="rId30"/>
    <p:sldId id="439" r:id="rId31"/>
    <p:sldId id="440" r:id="rId32"/>
    <p:sldId id="441" r:id="rId33"/>
    <p:sldId id="442" r:id="rId34"/>
    <p:sldId id="443" r:id="rId35"/>
    <p:sldId id="444" r:id="rId36"/>
    <p:sldId id="445" r:id="rId37"/>
    <p:sldId id="414" r:id="rId38"/>
    <p:sldId id="446" r:id="rId39"/>
    <p:sldId id="447" r:id="rId40"/>
    <p:sldId id="448" r:id="rId41"/>
    <p:sldId id="449" r:id="rId42"/>
    <p:sldId id="450" r:id="rId43"/>
    <p:sldId id="451" r:id="rId44"/>
    <p:sldId id="452" r:id="rId45"/>
    <p:sldId id="453" r:id="rId46"/>
    <p:sldId id="454" r:id="rId47"/>
    <p:sldId id="455" r:id="rId48"/>
    <p:sldId id="415" r:id="rId49"/>
    <p:sldId id="492" r:id="rId50"/>
    <p:sldId id="493" r:id="rId51"/>
    <p:sldId id="494" r:id="rId52"/>
    <p:sldId id="495" r:id="rId53"/>
    <p:sldId id="496" r:id="rId54"/>
    <p:sldId id="587" r:id="rId55"/>
    <p:sldId id="498" r:id="rId56"/>
    <p:sldId id="499" r:id="rId57"/>
    <p:sldId id="500" r:id="rId58"/>
    <p:sldId id="501" r:id="rId59"/>
    <p:sldId id="502" r:id="rId60"/>
    <p:sldId id="416" r:id="rId61"/>
    <p:sldId id="503" r:id="rId62"/>
    <p:sldId id="504" r:id="rId63"/>
    <p:sldId id="505" r:id="rId64"/>
    <p:sldId id="506" r:id="rId65"/>
    <p:sldId id="507" r:id="rId66"/>
    <p:sldId id="508" r:id="rId67"/>
    <p:sldId id="417" r:id="rId68"/>
    <p:sldId id="509" r:id="rId69"/>
    <p:sldId id="510" r:id="rId70"/>
    <p:sldId id="511" r:id="rId71"/>
    <p:sldId id="512" r:id="rId72"/>
    <p:sldId id="513" r:id="rId73"/>
    <p:sldId id="515" r:id="rId74"/>
    <p:sldId id="516" r:id="rId75"/>
    <p:sldId id="517" r:id="rId76"/>
    <p:sldId id="518" r:id="rId77"/>
    <p:sldId id="519" r:id="rId78"/>
    <p:sldId id="514" r:id="rId79"/>
    <p:sldId id="520" r:id="rId80"/>
    <p:sldId id="521" r:id="rId81"/>
    <p:sldId id="522" r:id="rId82"/>
    <p:sldId id="523" r:id="rId83"/>
    <p:sldId id="524" r:id="rId84"/>
    <p:sldId id="354" r:id="rId85"/>
  </p:sldIdLst>
  <p:sldSz cx="9144000" cy="5143500" type="screen16x9"/>
  <p:notesSz cx="7103745" cy="10234295"/>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tags" Target="tags/tag30.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p14:dur="700"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6645">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image" Target="../media/image4.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4.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4.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4.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6.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4.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4.png"/></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7.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4.png"/></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82.xml"/><Relationship Id="rId7"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205"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1"/>
            </p:custDataLst>
          </p:nvPr>
        </p:nvSpPr>
        <p:spPr>
          <a:xfrm>
            <a:off x="1085850" y="1534795"/>
            <a:ext cx="6760210" cy="852805"/>
          </a:xfrm>
          <a:prstGeom prst="rect">
            <a:avLst/>
          </a:prstGeom>
          <a:noFill/>
        </p:spPr>
        <p:txBody>
          <a:bodyPr wrap="square" rtlCol="0">
            <a:spAutoFit/>
          </a:bodyPr>
          <a:lstStyle/>
          <a:p>
            <a:pPr algn="ctr"/>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老年人技术护理</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4532694" y="-587871"/>
            <a:ext cx="6034726" cy="2640192"/>
          </a:xfrm>
          <a:prstGeom prst="rect">
            <a:avLst/>
          </a:prstGeom>
        </p:spPr>
      </p:pic>
      <p:pic>
        <p:nvPicPr>
          <p:cNvPr id="5" name="图片 4" descr="89"/>
          <p:cNvPicPr>
            <a:picLocks noChangeAspect="1"/>
          </p:cNvPicPr>
          <p:nvPr/>
        </p:nvPicPr>
        <p:blipFill>
          <a:blip r:embed="rId3"/>
          <a:stretch>
            <a:fillRect/>
          </a:stretch>
        </p:blipFill>
        <p:spPr>
          <a:xfrm>
            <a:off x="-601635" y="2846009"/>
            <a:ext cx="5404204" cy="2851636"/>
          </a:xfrm>
          <a:prstGeom prst="rect">
            <a:avLst/>
          </a:prstGeom>
        </p:spPr>
      </p:pic>
      <p:pic>
        <p:nvPicPr>
          <p:cNvPr id="6" name="图片 5" descr="852"/>
          <p:cNvPicPr>
            <a:picLocks noChangeAspect="1"/>
          </p:cNvPicPr>
          <p:nvPr/>
        </p:nvPicPr>
        <p:blipFill>
          <a:blip r:embed="rId4"/>
          <a:stretch>
            <a:fillRect/>
          </a:stretch>
        </p:blipFill>
        <p:spPr>
          <a:xfrm>
            <a:off x="1358265" y="716280"/>
            <a:ext cx="981075" cy="889635"/>
          </a:xfrm>
          <a:prstGeom prst="rect">
            <a:avLst/>
          </a:prstGeom>
        </p:spPr>
      </p:pic>
      <p:sp>
        <p:nvSpPr>
          <p:cNvPr id="10" name="圆角矩形 9"/>
          <p:cNvSpPr/>
          <p:nvPr/>
        </p:nvSpPr>
        <p:spPr>
          <a:xfrm>
            <a:off x="2266950" y="2660015"/>
            <a:ext cx="4398645" cy="69850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400" b="1">
                <a:solidFill>
                  <a:schemeClr val="tx1"/>
                </a:solidFill>
              </a:rPr>
              <a:t>项目五 老年人常见疾病的护理</a:t>
            </a:r>
            <a:endParaRPr sz="24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strVal val="#ppt_w+.3"/>
                                          </p:val>
                                        </p:tav>
                                        <p:tav tm="100000">
                                          <p:val>
                                            <p:strVal val="#ppt_w"/>
                                          </p:val>
                                        </p:tav>
                                      </p:tavLst>
                                    </p:anim>
                                    <p:anim calcmode="lin" valueType="num">
                                      <p:cBhvr>
                                        <p:cTn id="14" dur="1000" fill="hold"/>
                                        <p:tgtEl>
                                          <p:spTgt spid="35"/>
                                        </p:tgtEl>
                                        <p:attrNameLst>
                                          <p:attrName>ppt_h</p:attrName>
                                        </p:attrNameLst>
                                      </p:cBhvr>
                                      <p:tavLst>
                                        <p:tav tm="0">
                                          <p:val>
                                            <p:strVal val="#ppt_h"/>
                                          </p:val>
                                        </p:tav>
                                        <p:tav tm="100000">
                                          <p:val>
                                            <p:strVal val="#ppt_h"/>
                                          </p:val>
                                        </p:tav>
                                      </p:tavLst>
                                    </p:anim>
                                    <p:animEffect transition="in" filter="fade">
                                      <p:cBhvr>
                                        <p:cTn id="15" dur="1000"/>
                                        <p:tgtEl>
                                          <p:spTgt spid="35"/>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799"/>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299"/>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linds(horizontal)">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一、老年慢性阻塞性肺疾病病人的护理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lang="zh-CN" sz="1400" b="0">
                <a:ea typeface="宋体" panose="02010600030101010101" pitchFamily="2" charset="-122"/>
              </a:rPr>
              <a:t>慢性阻塞性肺疾病（chronic obstructive pulmonary disease，COPD）简称慢阻肺，是一种以气流受限的不完全可逆为特征的慢性肺部疾病，气流受限一般呈进行性发展，并伴有气道和肺对有害颗粒或气体所致慢性炎症的增加。</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一、老年慢性阻塞性肺疾病病人的护理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41490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cs typeface="等线" panose="02010600030101010101" charset="-122"/>
              </a:rPr>
              <a:t>2.吸烟 3.感染 </a:t>
            </a:r>
            <a:endParaRPr lang="zh-CN" sz="1400">
              <a:cs typeface="等线" panose="02010600030101010101" charset="-122"/>
            </a:endParaRPr>
          </a:p>
          <a:p>
            <a:pPr indent="0">
              <a:lnSpc>
                <a:spcPct val="180000"/>
              </a:lnSpc>
            </a:pPr>
            <a:r>
              <a:rPr lang="zh-CN" sz="1400">
                <a:cs typeface="等线" panose="02010600030101010101" charset="-122"/>
              </a:rPr>
              <a:t>4.职业粉尘及化学物质 5.室内外空气污染</a:t>
            </a:r>
            <a:endParaRPr lang="zh-CN" sz="1400">
              <a:cs typeface="等线" panose="02010600030101010101" charset="-122"/>
            </a:endParaRPr>
          </a:p>
          <a:p>
            <a:pPr indent="0">
              <a:lnSpc>
                <a:spcPct val="180000"/>
              </a:lnSpc>
            </a:pPr>
            <a:r>
              <a:rPr lang="zh-CN" sz="1400">
                <a:cs typeface="等线" panose="02010600030101010101" charset="-122"/>
              </a:rPr>
              <a:t>6.其他 </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一、老年慢性阻塞性肺疾病病人的护理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1329055" y="1314450"/>
          <a:ext cx="6486525" cy="3324860"/>
        </p:xfrm>
        <a:graphic>
          <a:graphicData uri="http://schemas.openxmlformats.org/drawingml/2006/table">
            <a:tbl>
              <a:tblPr firstRow="1" bandRow="1">
                <a:tableStyleId>{5940675A-B579-460E-94D1-54222C63F5DA}</a:tableStyleId>
              </a:tblPr>
              <a:tblGrid>
                <a:gridCol w="1543685"/>
                <a:gridCol w="4942840"/>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气短或呼吸困难</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老年人随着气道阻力的增加，呼吸功能发展为失代偿，轻度活动时甚至静息时即有气短、胸闷和喘息发作。</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慢性咳嗽、咳痰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慢性咳嗽通常是慢阻肺病人首发症状，睡前及晨起时咳嗽较重，白天症状轻。痰为白色粘液或浆液性泡沫痰，急性发作痰量增多，可有脓痰。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体征表现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早期可无异常，晚期可有肺气肿特征,桶状胸、双侧语颤减弱、肺部过清音、双肺呼吸音减弱，呼气延长，合并呼吸道感染可闻及干、湿啰音。</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机体反应差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老年人机体反应能力差，症状体征不显著：如急性感染时体温不升，白细胞不高，咳嗽喘息不明显等，体格检查表现精神萎靡、发绀、呼吸音低或肺内干、湿啰音等。</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反复感染，并发症多</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老年人气道防御功能减退，体质下降，易反复感染，肺心病、休克、自发性气胸、呼吸衰竭、肺性脑病、DIC等并发症的发生率增高。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焦虑、抑郁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由于慢阻肺病程长，疗效差、反复发作，且呈逐年加重趋势，老人可出现焦虑、抑郁的心理状态，社交活动明显减少。</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一、老年慢性阻塞性肺疾病病人的护理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6626860" cy="1921510"/>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lang="zh-CN" sz="1400" b="0">
                <a:ea typeface="宋体" panose="02010600030101010101" pitchFamily="2" charset="-122"/>
              </a:rPr>
              <a:t>通过血液常规检查、血气分析、痰液检查、肺功能检查及X线检查等，便于分析、判断病情变化。治疗上急性加重期以控制感染改善症状为主，对于并发较严重呼吸衰竭的老年病人可酌情使用机械通气；稳定期以改善肺功能与预防感染为主，具体方法包括药物治疗和长期氧疗，对严重夜间低氧血症的老年病人可实施夜间无创机械通气。</a:t>
            </a:r>
            <a:endParaRPr lang="zh-CN" altLang="en-US" sz="1400"/>
          </a:p>
        </p:txBody>
      </p:sp>
      <p:pic>
        <p:nvPicPr>
          <p:cNvPr id="148" name="图片 1" descr="图片1肺气肿"/>
          <p:cNvPicPr>
            <a:picLocks noChangeAspect="1"/>
          </p:cNvPicPr>
          <p:nvPr/>
        </p:nvPicPr>
        <p:blipFill>
          <a:blip r:embed="rId2" cstate="print"/>
          <a:stretch>
            <a:fillRect/>
          </a:stretch>
        </p:blipFill>
        <p:spPr>
          <a:xfrm>
            <a:off x="6256020" y="3354070"/>
            <a:ext cx="1478280" cy="14401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一、老年慢性阻塞性肺疾病病人的护理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3" name="表格 2"/>
          <p:cNvGraphicFramePr/>
          <p:nvPr>
            <p:custDataLst>
              <p:tags r:id="rId2"/>
            </p:custDataLst>
          </p:nvPr>
        </p:nvGraphicFramePr>
        <p:xfrm>
          <a:off x="660400" y="1026160"/>
          <a:ext cx="7823200" cy="3781425"/>
        </p:xfrm>
        <a:graphic>
          <a:graphicData uri="http://schemas.openxmlformats.org/drawingml/2006/table">
            <a:tbl>
              <a:tblPr firstRow="1" bandRow="1">
                <a:tableStyleId>{5940675A-B579-460E-94D1-54222C63F5DA}</a:tableStyleId>
              </a:tblPr>
              <a:tblGrid>
                <a:gridCol w="1147445"/>
                <a:gridCol w="6675755"/>
              </a:tblGrid>
              <a:tr h="11684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46863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提供安静卫生、空气清新的环境，严格避免烟雾、粉尘和刺激性气体；取舒适的体位，根据病情适当安排活动量，如散步、打太极拳等；病情较重者，鼓励老人在床边活动，并做好安全防护；急性加重期应以卧床休息为主，取半卧位或坐位，以利于呼吸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368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根据老人的病情和饮食习惯给予高热量、高蛋白、高维生素、低盐的饮食，并适量补充水分，进餐后不宜立即平卧。</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15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观察呼吸的频率、深度、节律变化及呼吸困难的程度；观察咳、痰、喘症状，注意痰液性状、黏稠度、痰量；观察体温变化、有无胸痛等症状，突然出现胸痛、咳嗽、呼吸困难加重，提示自发性气胸。</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15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保持呼吸道通畅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指导老人有效咳嗽，协助老人翻身、拍背，在医护人员指导下酌情采用胸部叩击、超声雾化、机械吸引等措施，促进痰液排出；可鼓励老人多饮水，使痰液稀释易于排出，畅通气道。</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氧疗</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呼吸困难伴低氧血症者，提倡长期氧疗，一昼夜持续吸入低浓度氧15小时以上，一般采用鼻导管持续低流量吸氧，流量为1～2L/min，避免吸入氧浓度过高而引起二氧化碳潴留。氧疗有效指标为病人呼吸困难减轻、呼吸频率减慢、发绀减轻、心率减慢、活动耐力增加。</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799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常用药物有支气管扩张剂、糖皮质激素、止咳药及祛痰药。老年病人基础疾病多,病情复杂且危重程度高,故老年人用药充分,疗程长,且治疗方案会根据监测结果随时调整，护理时要按医嘱正确及时给药，并注意心肺功能改善情况，注意观察药物疗效及不良反应。</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547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 心理护理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慢阻肺老人可出现焦虑、抑郁的心理状态，</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抑郁会使老人变得畏缩,与外界隔离，甚至失眠,对自己的生活满意度下降。护理人员应指导老人与他人互动的技巧,在病情允许的情况下，鼓励其参加各种团体活动,发展个人的社交网络,情绪的改善和社交活动的增加可有效改善睡眠的质量，增强其对抗疾病的信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195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教育和督促老年人戒烟；告之氧疗的方法及注意事项，严禁烟火，防止爆炸；注意防寒、保暖，防治各种呼吸道感染；每天进行缩唇呼吸和腹式呼吸锻炼，改善呼吸功能；提醒老人注意自己的情绪,保持良好的心态。</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呼吸功能锻炼--缩唇呼吸</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4" name="图片 3" descr="图片2"/>
          <p:cNvPicPr>
            <a:picLocks noChangeAspect="1"/>
          </p:cNvPicPr>
          <p:nvPr/>
        </p:nvPicPr>
        <p:blipFill>
          <a:blip r:embed="rId2"/>
          <a:stretch>
            <a:fillRect/>
          </a:stretch>
        </p:blipFill>
        <p:spPr>
          <a:xfrm>
            <a:off x="2235200" y="528320"/>
            <a:ext cx="4652645" cy="45605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二、老年肺炎病人的护理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77978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老年肺炎( elderly pneumonia)即65岁以上老年人所患肺炎,是指各种病原体引起的老年肺实质性炎症,其中细菌感染最常见。</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二、老年肺炎病人的护理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164020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2.病原体</a:t>
            </a:r>
            <a:endParaRPr lang="zh-CN" sz="1400">
              <a:ea typeface="宋体" panose="02010600030101010101" pitchFamily="2" charset="-122"/>
            </a:endParaRPr>
          </a:p>
          <a:p>
            <a:pPr indent="0">
              <a:lnSpc>
                <a:spcPct val="180000"/>
              </a:lnSpc>
            </a:pPr>
            <a:r>
              <a:rPr lang="zh-CN" sz="1400">
                <a:ea typeface="宋体" panose="02010600030101010101" pitchFamily="2" charset="-122"/>
              </a:rPr>
              <a:t>3.合并慢性病</a:t>
            </a:r>
            <a:endParaRPr lang="zh-CN" sz="1400">
              <a:ea typeface="宋体" panose="02010600030101010101" pitchFamily="2" charset="-122"/>
            </a:endParaRPr>
          </a:p>
          <a:p>
            <a:pPr indent="0">
              <a:lnSpc>
                <a:spcPct val="180000"/>
              </a:lnSpc>
            </a:pPr>
            <a:r>
              <a:rPr lang="zh-CN" sz="1400">
                <a:ea typeface="宋体" panose="02010600030101010101" pitchFamily="2" charset="-122"/>
              </a:rPr>
              <a:t>4.其他 </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二、老年肺炎病人的护理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9915"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1282700" y="1257300"/>
          <a:ext cx="6802755" cy="2377440"/>
        </p:xfrm>
        <a:graphic>
          <a:graphicData uri="http://schemas.openxmlformats.org/drawingml/2006/table">
            <a:tbl>
              <a:tblPr firstRow="1" bandRow="1">
                <a:tableStyleId>{5940675A-B579-460E-94D1-54222C63F5DA}</a:tableStyleId>
              </a:tblPr>
              <a:tblGrid>
                <a:gridCol w="1921510"/>
                <a:gridCol w="4881245"/>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起病隐匿,临床症状不典型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一般肺炎起病急骤、畏寒高热等症状明显，而老年人肺炎起病常较隐匿,临床症状不典型，常无明显高热、咳嗽、咳痰、胸痛等典型肺炎症状。老年人肺炎多以低热为主,较常见的症状为呼吸频率增加,呼吸急促或呼吸困难。</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全身症状常见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首发症状多以消化道症状突出,表现为腹痛、食欲不振、恶心呕吐等,或心率增快、心律失常等心血管症状,或精神萎靡、乏力、谵妄意识模糊等神经精神症状,重者血压下降，甚至昏迷。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肺部体征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老年人肺炎极少出现典型肺炎的语颤增强、支气管呼吸音等肺实质体征。可出现脉速、呼吸增快、呼吸音减弱、肺底部可闻及干湿啰音。</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病程长，并发症多</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老年肺炎常为多种病原菌合并感染,耐药情况多见,病灶吸收缓慢，病程漫长，容易并发呼吸衰竭、心力衰竭、败血症或脓毒血症、休克、DIC、电解质紊乱和酸碱失衡失调等严重并发症。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二、老年肺炎病人的护理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936625"/>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184275" y="1731010"/>
            <a:ext cx="6775450" cy="2200910"/>
          </a:xfrm>
          <a:prstGeom prst="rect">
            <a:avLst/>
          </a:prstGeom>
          <a:noFill/>
          <a:ln w="9525">
            <a:noFill/>
          </a:ln>
        </p:spPr>
        <p:txBody>
          <a:bodyPr wrap="square">
            <a:spAutoFit/>
          </a:bodyPr>
          <a:p>
            <a:pPr indent="266700">
              <a:lnSpc>
                <a:spcPct val="140000"/>
              </a:lnSpc>
            </a:pPr>
            <a:r>
              <a:rPr lang="en-US" altLang="zh-CN" sz="1400" b="0">
                <a:ea typeface="宋体" panose="02010600030101010101" pitchFamily="2" charset="-122"/>
              </a:rPr>
              <a:t>   </a:t>
            </a:r>
            <a:r>
              <a:rPr lang="zh-CN" sz="1400" b="0">
                <a:ea typeface="宋体" panose="02010600030101010101" pitchFamily="2" charset="-122"/>
              </a:rPr>
              <a:t>通过血液常规、血气分析、痰培养及X线等检查便于诊断和判断病情变化，降钙素原是诊断和监测细菌性感染的重要参数，在细菌性感染的诊断、严重程度判断和随访等方面有重要价值。治疗上老年肺炎应采取以抗感染为主的综合治疗方案，以达到去除诱因，改善呼吸功能，积极防治并发症，降低老年肺炎死亡率的目标。应早期、足量针对致病菌应用抗生素，重症者联合用药，同时应注意相关基础疾病的治疗。老年人用药后，血药浓度较青年人高，半衰期延长，易发生毒副作用，特别是有肝、肾基础疾病者，均需慎重。</a:t>
            </a:r>
            <a:endParaRPr lang="zh-CN" altLang="en-US" sz="1400"/>
          </a:p>
        </p:txBody>
      </p:sp>
      <p:pic>
        <p:nvPicPr>
          <p:cNvPr id="138" name="图片 138" descr="C:\Users\Maggie\AppData\Roaming\Tencent\Users\1965198081\QQ\WinTemp\RichOle\1B6PWM%PYO%F$H8P6S{UOZV.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b="18243"/>
          <a:stretch>
            <a:fillRect/>
          </a:stretch>
        </p:blipFill>
        <p:spPr>
          <a:xfrm>
            <a:off x="4547235" y="3766820"/>
            <a:ext cx="3366135" cy="115824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rot="0">
            <a:off x="121920" y="89535"/>
            <a:ext cx="546735" cy="300355"/>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nvGrpSpPr>
          <p:cNvPr id="22" name="组合 2"/>
          <p:cNvGrpSpPr/>
          <p:nvPr/>
        </p:nvGrpSpPr>
        <p:grpSpPr>
          <a:xfrm>
            <a:off x="668853" y="660400"/>
            <a:ext cx="2200658" cy="4084955"/>
            <a:chOff x="891426" y="2007077"/>
            <a:chExt cx="2934022" cy="3668010"/>
          </a:xfrm>
        </p:grpSpPr>
        <p:sp>
          <p:nvSpPr>
            <p:cNvPr id="23" name="任意多边形 22"/>
            <p:cNvSpPr/>
            <p:nvPr/>
          </p:nvSpPr>
          <p:spPr>
            <a:xfrm>
              <a:off x="920793"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900" dirty="0">
                  <a:solidFill>
                    <a:srgbClr val="FF7F7F"/>
                  </a:solidFill>
                  <a:latin typeface="微软雅黑" panose="020B0503020204020204" charset="-122"/>
                  <a:ea typeface="微软雅黑" panose="020B0503020204020204" charset="-122"/>
                </a:rPr>
                <a:t>            </a:t>
              </a:r>
              <a:r>
                <a:rPr lang="en-US" altLang="zh-CN" sz="900" dirty="0">
                  <a:solidFill>
                    <a:srgbClr val="FF7F7F"/>
                  </a:solidFill>
                  <a:latin typeface="微软雅黑" panose="020B0503020204020204" charset="-122"/>
                  <a:ea typeface="微软雅黑" panose="020B0503020204020204" charset="-122"/>
                </a:rPr>
                <a:t>  </a:t>
              </a:r>
              <a:r>
                <a:rPr lang="en-US" altLang="zh-CN" sz="1600" b="1" dirty="0">
                  <a:solidFill>
                    <a:schemeClr val="tx1"/>
                  </a:solidFill>
                  <a:latin typeface="微软雅黑" panose="020B0503020204020204" charset="-122"/>
                  <a:ea typeface="微软雅黑" panose="020B0503020204020204" charset="-122"/>
                </a:rPr>
                <a:t>知识目标</a:t>
              </a:r>
              <a:endParaRPr lang="en-US" altLang="zh-CN" sz="1600" b="1" dirty="0">
                <a:solidFill>
                  <a:schemeClr val="tx1"/>
                </a:solidFill>
                <a:latin typeface="微软雅黑" panose="020B0503020204020204" charset="-122"/>
                <a:ea typeface="微软雅黑" panose="020B0503020204020204" charset="-122"/>
              </a:endParaRPr>
            </a:p>
          </p:txBody>
        </p:sp>
        <p:sp>
          <p:nvSpPr>
            <p:cNvPr id="24" name="矩形 23"/>
            <p:cNvSpPr/>
            <p:nvPr/>
          </p:nvSpPr>
          <p:spPr>
            <a:xfrm>
              <a:off x="963388" y="2007077"/>
              <a:ext cx="2728631" cy="159823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25" name="组合 15"/>
            <p:cNvGrpSpPr/>
            <p:nvPr/>
          </p:nvGrpSpPr>
          <p:grpSpPr>
            <a:xfrm>
              <a:off x="2267162" y="3455784"/>
              <a:ext cx="182960" cy="1278056"/>
              <a:chOff x="6038577" y="2302601"/>
              <a:chExt cx="130628" cy="975087"/>
            </a:xfrm>
          </p:grpSpPr>
          <p:cxnSp>
            <p:nvCxnSpPr>
              <p:cNvPr id="26" name="直接连接符 25"/>
              <p:cNvCxnSpPr>
                <a:endCxn id="27" idx="0"/>
              </p:cNvCxnSpPr>
              <p:nvPr/>
            </p:nvCxnSpPr>
            <p:spPr>
              <a:xfrm flipH="1">
                <a:off x="6103891" y="2302601"/>
                <a:ext cx="5988" cy="844459"/>
              </a:xfrm>
              <a:prstGeom prst="line">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600000" scaled="0"/>
                <a:tileRect/>
              </a:gradFill>
              <a:ln w="3175">
                <a:solidFill>
                  <a:srgbClr val="F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7" name="椭圆 26"/>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3" name="文本框 14"/>
            <p:cNvSpPr txBox="1"/>
            <p:nvPr/>
          </p:nvSpPr>
          <p:spPr>
            <a:xfrm>
              <a:off x="891426" y="2073219"/>
              <a:ext cx="2902187" cy="94536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了解老年人常见疾病的概念和病因</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理解老年人常见疾病的典型症状、体征和并发症</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掌握老年人常见疾病的护理要点</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p:txBody>
        </p:sp>
      </p:grpSp>
      <p:grpSp>
        <p:nvGrpSpPr>
          <p:cNvPr id="30" name="组合 3"/>
          <p:cNvGrpSpPr/>
          <p:nvPr/>
        </p:nvGrpSpPr>
        <p:grpSpPr>
          <a:xfrm>
            <a:off x="3484245" y="661035"/>
            <a:ext cx="2182495" cy="4084955"/>
            <a:chOff x="4726519" y="1998813"/>
            <a:chExt cx="2910583" cy="3676274"/>
          </a:xfrm>
        </p:grpSpPr>
        <p:sp>
          <p:nvSpPr>
            <p:cNvPr id="31" name="任意多边形 30"/>
            <p:cNvSpPr/>
            <p:nvPr/>
          </p:nvSpPr>
          <p:spPr>
            <a:xfrm>
              <a:off x="4726519"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charset="-122"/>
                  <a:ea typeface="微软雅黑" panose="020B0503020204020204" charset="-122"/>
                </a:rPr>
                <a:t>          </a:t>
              </a:r>
              <a:r>
                <a:rPr lang="en-US" altLang="zh-CN" sz="1600" b="1" dirty="0">
                  <a:solidFill>
                    <a:schemeClr val="tx1"/>
                  </a:solidFill>
                  <a:latin typeface="微软雅黑" panose="020B0503020204020204" charset="-122"/>
                  <a:ea typeface="微软雅黑" panose="020B0503020204020204" charset="-122"/>
                </a:rPr>
                <a:t>能力目标</a:t>
              </a:r>
              <a:endParaRPr lang="en-US" altLang="zh-CN" sz="1600" b="1" dirty="0">
                <a:solidFill>
                  <a:schemeClr val="tx1"/>
                </a:solidFill>
                <a:latin typeface="微软雅黑" panose="020B0503020204020204" charset="-122"/>
                <a:ea typeface="微软雅黑" panose="020B0503020204020204" charset="-122"/>
              </a:endParaRPr>
            </a:p>
          </p:txBody>
        </p:sp>
        <p:sp>
          <p:nvSpPr>
            <p:cNvPr id="32" name="矩形 31"/>
            <p:cNvSpPr/>
            <p:nvPr/>
          </p:nvSpPr>
          <p:spPr>
            <a:xfrm>
              <a:off x="4755361" y="1998813"/>
              <a:ext cx="2817600" cy="1562359"/>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33" name="组合 24"/>
            <p:cNvGrpSpPr/>
            <p:nvPr/>
          </p:nvGrpSpPr>
          <p:grpSpPr>
            <a:xfrm>
              <a:off x="6072886" y="3430816"/>
              <a:ext cx="182960" cy="1278056"/>
              <a:chOff x="6038577" y="2302601"/>
              <a:chExt cx="130628" cy="975087"/>
            </a:xfrm>
          </p:grpSpPr>
          <p:cxnSp>
            <p:nvCxnSpPr>
              <p:cNvPr id="34" name="直接连接符 33"/>
              <p:cNvCxnSpPr>
                <a:endCxn id="35" idx="0"/>
              </p:cNvCxnSpPr>
              <p:nvPr/>
            </p:nvCxnSpPr>
            <p:spPr>
              <a:xfrm flipH="1">
                <a:off x="6103891" y="2302601"/>
                <a:ext cx="5988" cy="844459"/>
              </a:xfrm>
              <a:prstGeom prst="line">
                <a:avLst/>
              </a:prstGeom>
              <a:gradFill flip="none" rotWithShape="1">
                <a:gsLst>
                  <a:gs pos="27000">
                    <a:srgbClr val="FF7711"/>
                  </a:gs>
                  <a:gs pos="59000">
                    <a:srgbClr val="FFAA01"/>
                  </a:gs>
                  <a:gs pos="100000">
                    <a:srgbClr val="FECE02"/>
                  </a:gs>
                  <a:gs pos="0">
                    <a:srgbClr val="C73E01"/>
                  </a:gs>
                  <a:gs pos="80000">
                    <a:srgbClr val="FFC000"/>
                  </a:gs>
                </a:gsLst>
                <a:lin ang="1200000" scaled="0"/>
                <a:tileRect/>
              </a:gradFill>
              <a:ln w="3175">
                <a:solidFill>
                  <a:srgbClr val="BFBFB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6" name="文本框 14"/>
            <p:cNvSpPr txBox="1"/>
            <p:nvPr/>
          </p:nvSpPr>
          <p:spPr>
            <a:xfrm>
              <a:off x="4795113" y="2065104"/>
              <a:ext cx="2841989" cy="164012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运用老年人常见疾病的护理知识，为患病老人进行初步的健康指导和病情观察</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运用有效咳嗽、呼吸训练的方法及胸部叩击的技能，初步解决老年人呼吸功能锻炼和协助排痰</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运用关节活动训练技术和帕金森患者步态训练技术，初步为老年病人进行活动功能训练</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p:txBody>
        </p:sp>
      </p:grpSp>
      <p:grpSp>
        <p:nvGrpSpPr>
          <p:cNvPr id="37" name="组合 4"/>
          <p:cNvGrpSpPr/>
          <p:nvPr/>
        </p:nvGrpSpPr>
        <p:grpSpPr>
          <a:xfrm>
            <a:off x="6362065" y="661035"/>
            <a:ext cx="2178685" cy="4084320"/>
            <a:chOff x="8532245" y="2007077"/>
            <a:chExt cx="2904655" cy="3668010"/>
          </a:xfrm>
        </p:grpSpPr>
        <p:sp>
          <p:nvSpPr>
            <p:cNvPr id="38" name="任意多边形 37"/>
            <p:cNvSpPr/>
            <p:nvPr/>
          </p:nvSpPr>
          <p:spPr>
            <a:xfrm>
              <a:off x="8532245"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tx1"/>
                  </a:solidFill>
                  <a:latin typeface="微软雅黑" panose="020B0503020204020204" charset="-122"/>
                  <a:ea typeface="微软雅黑" panose="020B0503020204020204" charset="-122"/>
                </a:rPr>
                <a:t>素质目标</a:t>
              </a:r>
              <a:endParaRPr lang="en-US" altLang="zh-CN" sz="1600" b="1" dirty="0">
                <a:solidFill>
                  <a:schemeClr val="tx1"/>
                </a:solidFill>
                <a:latin typeface="微软雅黑" panose="020B0503020204020204" charset="-122"/>
                <a:ea typeface="微软雅黑" panose="020B0503020204020204" charset="-122"/>
              </a:endParaRPr>
            </a:p>
          </p:txBody>
        </p:sp>
        <p:sp>
          <p:nvSpPr>
            <p:cNvPr id="39" name="矩形 38"/>
            <p:cNvSpPr/>
            <p:nvPr/>
          </p:nvSpPr>
          <p:spPr>
            <a:xfrm>
              <a:off x="8574645" y="2007077"/>
              <a:ext cx="2817609" cy="159816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40" name="组合 37"/>
            <p:cNvGrpSpPr/>
            <p:nvPr/>
          </p:nvGrpSpPr>
          <p:grpSpPr>
            <a:xfrm>
              <a:off x="9878627" y="3455784"/>
              <a:ext cx="182961" cy="1278056"/>
              <a:chOff x="6038577" y="2302601"/>
              <a:chExt cx="130628" cy="975087"/>
            </a:xfrm>
          </p:grpSpPr>
          <p:cxnSp>
            <p:nvCxnSpPr>
              <p:cNvPr id="41" name="直接连接符 40"/>
              <p:cNvCxnSpPr>
                <a:endCxn id="44" idx="0"/>
              </p:cNvCxnSpPr>
              <p:nvPr/>
            </p:nvCxnSpPr>
            <p:spPr>
              <a:xfrm flipH="1">
                <a:off x="6103891" y="2302601"/>
                <a:ext cx="5988" cy="844459"/>
              </a:xfrm>
              <a:prstGeom prst="line">
                <a:avLst/>
              </a:prstGeom>
              <a:gradFill flip="none" rotWithShape="1">
                <a:gsLst>
                  <a:gs pos="0">
                    <a:srgbClr val="BE1247"/>
                  </a:gs>
                  <a:gs pos="33000">
                    <a:srgbClr val="D2144F"/>
                  </a:gs>
                  <a:gs pos="96000">
                    <a:srgbClr val="F87477"/>
                  </a:gs>
                  <a:gs pos="100000">
                    <a:srgbClr val="FA9496"/>
                  </a:gs>
                </a:gsLst>
                <a:lin ang="0" scaled="1"/>
                <a:tileRect/>
              </a:gradFill>
              <a:ln w="3175">
                <a:solidFill>
                  <a:srgbClr val="FF7F7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9" name="文本框 14"/>
            <p:cNvSpPr txBox="1"/>
            <p:nvPr/>
          </p:nvSpPr>
          <p:spPr>
            <a:xfrm>
              <a:off x="8647381" y="2072857"/>
              <a:ext cx="2789511" cy="129110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培养尊老、敬老、爱老、助老的良好品德。</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具有较强的专业责任感及爱岗敬业的职业素养。</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a:p>
              <a:pPr fontAlgn="base">
                <a:lnSpc>
                  <a:spcPct val="125000"/>
                </a:lnSpc>
                <a:spcBef>
                  <a:spcPct val="0"/>
                </a:spcBef>
                <a:spcAft>
                  <a:spcPct val="0"/>
                </a:spcAft>
              </a:pPr>
              <a:r>
                <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rPr>
                <a:t>◇ 与小组分享学习经验，以团队协作的形式巩固老年常见疾病的相关知识和技能。</a:t>
              </a: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900" decel="100000" fill="hold"/>
                                        <p:tgtEl>
                                          <p:spTgt spid="3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900" decel="100000" fill="hold"/>
                                        <p:tgtEl>
                                          <p:spTgt spid="3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二、老年肺炎病人的护理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3" name="表格 2"/>
          <p:cNvGraphicFramePr/>
          <p:nvPr>
            <p:custDataLst>
              <p:tags r:id="rId2"/>
            </p:custDataLst>
          </p:nvPr>
        </p:nvGraphicFramePr>
        <p:xfrm>
          <a:off x="523240" y="964565"/>
          <a:ext cx="7809230" cy="3471545"/>
        </p:xfrm>
        <a:graphic>
          <a:graphicData uri="http://schemas.openxmlformats.org/drawingml/2006/table">
            <a:tbl>
              <a:tblPr firstRow="1" bandRow="1">
                <a:tableStyleId>{5940675A-B579-460E-94D1-54222C63F5DA}</a:tableStyleId>
              </a:tblPr>
              <a:tblGrid>
                <a:gridCol w="1231265"/>
                <a:gridCol w="6577965"/>
              </a:tblGrid>
              <a:tr h="19812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48514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室内空气新鲜，温度在22-26℃,湿度50%-70%，定时开窗换气；老年病人应卧床休息，抬高床头60°，并发休克者取仰卧中凹位，长期卧床者若无禁忌抬高床头30°-45°；注意加强口腔护理，减少吸入性肺炎的发生；减少探视，保证老年病人充足的休息和睡眠时间,减少耗氧量。</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22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给予清淡、易消化、高热量、高蛋白质、高维生素饮食及充足的水分,少量多餐；对严重吞咽困难和已发生误吸的老年病人给予鼻饲饮食，以补充疾病对患者的营养消耗。</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514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密切观察老年病人的体温、脉搏、呼吸、血压、神志、心率及心律等变化,警惕呼吸衰竭、心力衰竭、休克等并发症的发生；若老人出现面色苍白、皮肤黏膜发绀、体温不升或高热、脉搏细数、心率加快、呼吸困难、血压下降、烦躁及意识模糊等周围循环衰竭征象提示病情加重，立即报告医护人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保持呼吸道通畅</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指导老人有效咳嗽、咳痰，协助老人翻身、拍背，在医护人员指导下酌情采用胸部叩击、超声雾化、机械吸引等措施，促进痰液排出。可鼓励老人多饮水，使痰液稀释易于排出，畅通气道。</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氧疗</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采用鼻导管或面罩给予较高浓度氧气(40%-60%)吸入，合并肺气肿、肺心病等基础疾病伴有二氧化碳潴留者应采取低浓度（30%）以下给氧；重症肺炎病人应及早应用机械通气。</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450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正确选用抗生素是治疗老年性肺炎的关键，遵医嘱应用青霉素类或头孢类抗生素前应详细询问过敏史，并查看过敏试验为阴性者方可用药；抗生素应现用现配，以免药物在室温内时间过长效价降低；用药时和用药后监测药物的疗效和不良反应，出现异常，立即报告医护人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 心理护理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影响老年人治疗效果的因素有很多,如体质弱、病程长、易反复、并发症多等，都会导致老人抵触治疗和护理。要积极地与老人进行沟通，及时、耐心的解答疑问,讲解有关疾病的知识，增强其康复信心,积极配合治疗。</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向老年人讲解肺炎的病因和诱因，督促老年人注意休息、劳逸结合；注意防寒、保暖，防治各种呼吸道感染；教会老年人有效咳嗽、咳痰地方法；告之氧疗的方法及注意事项，严禁烟火，防止爆炸。</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 有效咳嗽、咳痰训练</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3" name="图片 2" descr="图片4"/>
          <p:cNvPicPr>
            <a:picLocks noChangeAspect="1"/>
          </p:cNvPicPr>
          <p:nvPr/>
        </p:nvPicPr>
        <p:blipFill>
          <a:blip r:embed="rId2"/>
          <a:stretch>
            <a:fillRect/>
          </a:stretch>
        </p:blipFill>
        <p:spPr>
          <a:xfrm>
            <a:off x="2410460" y="469900"/>
            <a:ext cx="4294505" cy="4622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手法辅助排痰--背部叩击</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2" name="图片 1" descr="图片5"/>
          <p:cNvPicPr>
            <a:picLocks noChangeAspect="1"/>
          </p:cNvPicPr>
          <p:nvPr/>
        </p:nvPicPr>
        <p:blipFill>
          <a:blip r:embed="rId2"/>
          <a:stretch>
            <a:fillRect/>
          </a:stretch>
        </p:blipFill>
        <p:spPr>
          <a:xfrm>
            <a:off x="2505075" y="461645"/>
            <a:ext cx="4248150" cy="46316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62212" y="2677546"/>
            <a:ext cx="7619365" cy="583565"/>
          </a:xfrm>
          <a:prstGeom prst="rect">
            <a:avLst/>
          </a:prstGeom>
          <a:noFill/>
        </p:spPr>
        <p:txBody>
          <a:bodyPr wrap="none" rtlCol="0">
            <a:spAutoFit/>
          </a:bodyPr>
          <a:lstStyle/>
          <a:p>
            <a:pPr algn="l"/>
            <a:r>
              <a:rPr sz="3200" b="1">
                <a:solidFill>
                  <a:srgbClr val="FF7F7F"/>
                </a:solidFill>
                <a:latin typeface="微软雅黑" panose="020B0503020204020204" charset="-122"/>
                <a:ea typeface="微软雅黑" panose="020B0503020204020204" charset="-122"/>
              </a:rPr>
              <a:t>任务三 老年循环系统常见疾病病人的护理</a:t>
            </a:r>
            <a:endParaRPr sz="32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一、老年高血压病人的护理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lang="zh-CN" sz="1400" b="0">
                <a:ea typeface="宋体" panose="02010600030101010101" pitchFamily="2" charset="-122"/>
              </a:rPr>
              <a:t>老年高血压( elderly hypertension)是指年龄≥65岁、血压持续或3次以上非同日坐位血压收缩压≥140mHg( 18.7kPa)和(或)舒张压≥90mHg( 12.0kPa)可定义为老年高血压。若收缩压≥140mmHg及舒张压&lt;90mmHg,则定义为老年单纯收缩期高血压。</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一、老年高血压病人的护理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0275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2.遗传因素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3.环境因素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4.生活方式</a:t>
            </a:r>
            <a:endParaRPr lang="zh-CN" sz="1400">
              <a:ea typeface="宋体" panose="02010600030101010101" pitchFamily="2" charset="-122"/>
            </a:endParaRPr>
          </a:p>
          <a:p>
            <a:pPr indent="0">
              <a:lnSpc>
                <a:spcPct val="180000"/>
              </a:lnSpc>
            </a:pPr>
            <a:r>
              <a:rPr lang="zh-CN" sz="1400">
                <a:ea typeface="宋体" panose="02010600030101010101" pitchFamily="2" charset="-122"/>
              </a:rPr>
              <a:t>5.其他因素  </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一、老年高血压病人的护理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692785" y="1130935"/>
          <a:ext cx="7620635" cy="3108960"/>
        </p:xfrm>
        <a:graphic>
          <a:graphicData uri="http://schemas.openxmlformats.org/drawingml/2006/table">
            <a:tbl>
              <a:tblPr firstRow="1" bandRow="1">
                <a:tableStyleId>{5940675A-B579-460E-94D1-54222C63F5DA}</a:tableStyleId>
              </a:tblPr>
              <a:tblGrid>
                <a:gridCol w="1824990"/>
                <a:gridCol w="5795645"/>
              </a:tblGrid>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以收缩压升高为主</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老年人血管弹性差，随着年龄增长，其主动脉可硬化至近乎无弹性，心脏射血时主动脉不能充分扩张，致使收缩期血压骤增，而在心脏舒张期动脉无明显回缩，致使舒张压骤降，表现为收缩压升高，舒张压降低，由此导致脉压增大。</a:t>
                      </a:r>
                      <a:r>
                        <a:rPr lang="en-US" sz="1200" b="0">
                          <a:latin typeface="宋体" panose="02010600030101010101" pitchFamily="2" charset="-122"/>
                          <a:ea typeface="宋体" panose="02010600030101010101" pitchFamily="2" charset="-122"/>
                          <a:cs typeface="宋体" panose="02010600030101010101" pitchFamily="2" charset="-122"/>
                        </a:rPr>
                        <a:t>脉压反映了血液循环的波动性，是衡量大动脉僵硬程度的可靠指标。</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血压波动大</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收缩压尤其明显，这主要是因为老年患者血管压力感受器敏感性降低，反应迟钝，对血压波动的调节功能减弱。另外，进餐、体位、昼夜、季节、疲劳、情绪等因素也会造成血压不稳定。</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血压易受体位变动的影响</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体位性低血压的发生率较高，特别是在抗高血压药物治疗中更易发生，出现伴随体位改变的头晕、昏厥等脑供血不足的表现，这与压力感受器敏感性减退也有关系。</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并发症多且严重</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老年患者高血压和动脉硬化互为因果，易出现心、脑血管意外、肾脏病变、眼底病变等，其中冠心病、脑卒中为常见且严重的并发症，致残、致死率高。</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易出现假阳性高血压</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指老年人动脉粥样硬化明显，变硬的肱动脉难以被袖带气囊完全阻断血流，使这种间接测法所获得的血压明显高于动脉内实际压力，一般可高于30-80mmHg，按此读数降压则易因过度治疗而造成低血压，甚或危及生命。袖带充气压超过所测血压20mmHg，可摸及桡动脉搏动，提示假性高血压。另外，“白大衣”高血压在临床也不少见，采用动态血压监测可更客观地反映血压波动情况。</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一、老年高血压病人的护理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3020060"/>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lang="zh-CN" sz="1400" b="0">
                <a:ea typeface="宋体" panose="02010600030101010101" pitchFamily="2" charset="-122"/>
              </a:rPr>
              <a:t>通过检查血常规、尿常规、肾功能、血糖、血脂分析、血尿酸等,可发现高血压对靶器官损害情况；通过心电图、超声心动图、X线等检查可发现心脏结构及功能上的损害；通过眼底检查有助于对高血压严重程度的了解；24小时动态血压监测有助于判断高血压的严重程度,了解其血压变异性和血压昼夜节律;指导降压治疗和价降压药物疗效评。治疗护理的主要目标是将血压调整至适宜水平,避免过度降低血压。现行的多数高血压指南建议将老年人血压控制在&lt;140/90mmHg以下,80岁以上高龄老年人降压的目标值为&lt;150/90mmHg，老年患者胃肠吸收功能、肝肾功能、受体敏感度的差别很大，治疗效果也有很大的个体差异性。所以治疗应从小剂量开始，给药间隔也宜延长，应用合适的个体给药治疗方案。</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一、老年高血压病人的护理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4" name="表格 3"/>
          <p:cNvGraphicFramePr/>
          <p:nvPr>
            <p:custDataLst>
              <p:tags r:id="rId2"/>
            </p:custDataLst>
          </p:nvPr>
        </p:nvGraphicFramePr>
        <p:xfrm>
          <a:off x="741045" y="968280"/>
          <a:ext cx="7662545" cy="4206240"/>
        </p:xfrm>
        <a:graphic>
          <a:graphicData uri="http://schemas.openxmlformats.org/drawingml/2006/table">
            <a:tbl>
              <a:tblPr firstRow="1" bandRow="1">
                <a:tableStyleId>{5940675A-B579-460E-94D1-54222C63F5DA}</a:tableStyleId>
              </a:tblPr>
              <a:tblGrid>
                <a:gridCol w="981710"/>
                <a:gridCol w="6680835"/>
              </a:tblGrid>
              <a:tr h="11684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70040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为老年人提供安全、安静、舒适的环境；改变体位时,动作要缓慢，以防直立性低血压而引起晕厥；病人意识发生改变,应绝对卧床休息,床头抬高15°- 30°,做好口腔护理和皮肤护理,以避免口腔溃疡和压疮的发生，治疗护理应相对集中，动作轻巧,尽量减少人员探视,保证睡眠充足；避免病人出现劳累、精神紧张；适当活动,运动量及运动方式的选择以运动后自我感觉良好、体重保持理想为标准,以降压减肥,改善脏器功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减少钠盐摄入，每日食盐量不超过6g为宜；补充钙和钾盐，多吃新鲜蔬菜、水果、豆类、牛奶；增加粗纤维食物摄入，预防便秘；控制体重，减少脂肪摄入，控制在总热量的25%以下；戒烟限酒。</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356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老年人血压波动较大,应每日定时、多次测量血压，老年人易发生直立性低血压,测血压时可加测立位血压，关注24小时血压是否得到平稳控制,尤其是清晨血压是否达标；同时注意观察有无靶器官损害的征象；一旦发现血压急剧升高，剧烈头痛、呕吐、烦躁不安、大汗、视力模糊、面色及神志改变和肢体运动障碍等症状，立即报告医护人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040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应用降压药时不可随意增减药量、漏服、补服上次剂量或突然停药，以防止诱发高血压危象、高血压脑病等急症；用药期间易出现直立性低血压，选择平静休息时服药，服药后继续休息一段时间再下床活动，起床或改变体位时动作不宜太快，洗澡水不宜过热，下床活动时站立时间不宜过久，发生头晕时立即平卧，抬高下肢以增加回心血量和脑部供血，外出时应有人陪伴；监测血压的变化，密切观察药物疗效及不良反应。</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给予有效的心理疏导使老年高血压病人保持心情舒畅和心态平衡，避免情绪激动、过度紧张和焦虑，帮助其树立战胜疾病的信心。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356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给予老人讲解控制血压和终身治疗的必要性；告知老人药物的名称、疗效与不良反应，强调规律服药的重要性，不可随意增减药量，或漏服、补服药物，或突然停药；告之监测血压的重要性，测压前30分钟不运动、不洗澡、不吸烟、不喝浓茶咖啡等刺激性饮料；教育和督促老人戒除不良嗜好，适当运动，保持心态平和。</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lang="zh-CN" sz="1400" b="0">
                <a:ea typeface="宋体" panose="02010600030101010101" pitchFamily="2" charset="-122"/>
              </a:rPr>
              <a:t>冠心病是冠状动脉粥样硬化性心脏病( coronary atherosclerotic heart disease)的简称。冠状动脉粥样硬化,血管腔狭窄或阻塞,和(或)因冠状动脉功能性改变(痉挛)导致心肌缺血缺氧或坏死而引起的心脏病,是老年人最常见的心脏病。</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p>
              <a:r>
                <a:rPr lang="zh-CN" altLang="en-US" sz="2000" b="0">
                  <a:solidFill>
                    <a:srgbClr val="FF7F7F"/>
                  </a:solidFill>
                  <a:latin typeface="微软雅黑" panose="020B0503020204020204" charset="-122"/>
                  <a:ea typeface="微软雅黑" panose="020B0503020204020204" charset="-122"/>
                </a:rPr>
                <a:t>思维导图</a:t>
              </a:r>
              <a:endParaRPr lang="zh-CN" altLang="en-US"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146" name="图片 45" descr="项目五思维导图 (宋体2)"/>
          <p:cNvPicPr>
            <a:picLocks noChangeAspect="1"/>
          </p:cNvPicPr>
          <p:nvPr/>
        </p:nvPicPr>
        <p:blipFill>
          <a:blip r:embed="rId2" cstate="print"/>
          <a:srcRect t="3769" b="3451"/>
          <a:stretch>
            <a:fillRect/>
          </a:stretch>
        </p:blipFill>
        <p:spPr>
          <a:xfrm>
            <a:off x="1270000" y="596900"/>
            <a:ext cx="6402070" cy="42513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0275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1.年龄性别</a:t>
            </a:r>
            <a:endParaRPr lang="zh-CN" sz="1400">
              <a:ea typeface="宋体" panose="02010600030101010101" pitchFamily="2" charset="-122"/>
            </a:endParaRPr>
          </a:p>
          <a:p>
            <a:pPr indent="0">
              <a:lnSpc>
                <a:spcPct val="180000"/>
              </a:lnSpc>
            </a:pPr>
            <a:r>
              <a:rPr lang="zh-CN" sz="1400">
                <a:ea typeface="宋体" panose="02010600030101010101" pitchFamily="2" charset="-122"/>
              </a:rPr>
              <a:t>2.三高 </a:t>
            </a:r>
            <a:endParaRPr lang="zh-CN" sz="1400">
              <a:ea typeface="宋体" panose="02010600030101010101" pitchFamily="2" charset="-122"/>
            </a:endParaRPr>
          </a:p>
          <a:p>
            <a:pPr indent="0">
              <a:lnSpc>
                <a:spcPct val="180000"/>
              </a:lnSpc>
            </a:pPr>
            <a:r>
              <a:rPr lang="zh-CN" sz="1400">
                <a:ea typeface="宋体" panose="02010600030101010101" pitchFamily="2" charset="-122"/>
              </a:rPr>
              <a:t>3.生活方式</a:t>
            </a:r>
            <a:endParaRPr lang="zh-CN" sz="1400">
              <a:ea typeface="宋体" panose="02010600030101010101" pitchFamily="2" charset="-122"/>
            </a:endParaRPr>
          </a:p>
          <a:p>
            <a:pPr indent="0">
              <a:lnSpc>
                <a:spcPct val="180000"/>
              </a:lnSpc>
            </a:pPr>
            <a:r>
              <a:rPr lang="zh-CN" sz="1400">
                <a:ea typeface="宋体" panose="02010600030101010101" pitchFamily="2" charset="-122"/>
              </a:rPr>
              <a:t>4.遗传因素</a:t>
            </a:r>
            <a:endParaRPr lang="zh-CN" sz="1400">
              <a:ea typeface="宋体" panose="02010600030101010101" pitchFamily="2" charset="-122"/>
            </a:endParaRPr>
          </a:p>
          <a:p>
            <a:pPr indent="0">
              <a:lnSpc>
                <a:spcPct val="180000"/>
              </a:lnSpc>
            </a:pPr>
            <a:r>
              <a:rPr lang="zh-CN" sz="1400">
                <a:ea typeface="宋体" panose="02010600030101010101" pitchFamily="2" charset="-122"/>
              </a:rPr>
              <a:t>5.其他因素  </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669290" y="1257300"/>
          <a:ext cx="7527925" cy="3286125"/>
        </p:xfrm>
        <a:graphic>
          <a:graphicData uri="http://schemas.openxmlformats.org/drawingml/2006/table">
            <a:tbl>
              <a:tblPr firstRow="1" bandRow="1">
                <a:tableStyleId>{5940675A-B579-460E-94D1-54222C63F5DA}</a:tableStyleId>
              </a:tblPr>
              <a:tblGrid>
                <a:gridCol w="1409700"/>
                <a:gridCol w="6118225"/>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分型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无症状性心肌缺血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也称隐匿性冠心病，包括症状不典型、真正无症状以及有冠心病史但无症状者。</a:t>
                      </a:r>
                      <a:r>
                        <a:rPr lang="en-US" sz="1200" b="0">
                          <a:latin typeface="宋体" panose="02010600030101010101" pitchFamily="2" charset="-122"/>
                          <a:ea typeface="宋体" panose="02010600030101010101" pitchFamily="2" charset="-122"/>
                          <a:cs typeface="宋体" panose="02010600030101010101" pitchFamily="2" charset="-122"/>
                        </a:rPr>
                        <a:t>患者虽无自觉症状,但静息、动态或运动心电图有ST段压低,T波低平或倒置等心肌缺血性改变。</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心绞痛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由一时性心肌供血不足引起，表现为胸骨体上段或中段之后可波及心前区，出现压迫、发闷或紧缩性疼痛，偶伴濒死感觉，常放射至左肩、左臂内侧达无名指和小指，或至颈、咽或下颌部。稳定型心绞痛在劳累、情绪激动、急性循环衰竭等心脏负荷增加时可诱发，疼痛出现后常逐渐加重，3-5分钟内逐渐消失，可数天或数周发作一次，亦可一天内多次发作，休息或含服硝酸甘油可缓解。不稳定型心绞痛休息状态下发作或较轻微活动即可诱发，在1个月内疼痛发作的频率增加、程度加重、时限延长，硝酸酯类药物缓解作用减弱。</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心肌梗死</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由冠状动脉闭塞致心肌急性缺血性坏死所致，表现为持久地胸骨后剧烈疼痛，持续时间常大于20分钟，常伴濒死感觉。疼痛为最早出现的最突出的症状，可向上腹部、下颌、颈部、肩部、背部放射。少数病人无疼痛，一开始即表现为休克或急性心力衰竭。</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缺血性心肌病</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表现为心脏增大、心力衰竭和心律失常,为长期心肌缺血导致心肌纤维化引起。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猝死</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指自然发生、出乎意料的死亡。约半数以上心性猝死是由于冠心病所致。</a:t>
                      </a:r>
                      <a:r>
                        <a:rPr lang="en-US" sz="1200" b="0">
                          <a:latin typeface="宋体" panose="02010600030101010101" pitchFamily="2" charset="-122"/>
                          <a:ea typeface="宋体" panose="02010600030101010101" pitchFamily="2" charset="-122"/>
                          <a:cs typeface="宋体" panose="02010600030101010101" pitchFamily="2" charset="-122"/>
                        </a:rPr>
                        <a:t>因原发性心脏骤停而猝然死亡,多为缺血心肌局部发生电生理紊乱,引起严重的室性心律失常所致。</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63650" y="1572895"/>
            <a:ext cx="7201535" cy="2287905"/>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lang="zh-CN" sz="1400" b="0">
                <a:ea typeface="宋体" panose="02010600030101010101" pitchFamily="2" charset="-122"/>
              </a:rPr>
              <a:t>通过心电图、放射性核素、冠状动脉造影、血清心肌坏死标记物等检查可诊断。治疗以增加冠状动脉血供和减少心肌氧耗，使心肌供氧和耗氧达到新的平衡，尽力挽救缺血心肌减低病死率。可选用钙通道阻滞剂，硝酸脂类药物，转换酶抑制剂进行治疗，注意对冠心病危险因素的治疗如降压治疗、调脂治疗、治疗糖尿病、戒烟、禁酒等。合并心衰及心律失常时需加用纠正心衰及抗心律失常的治疗，必要时可行冠心病的介入治疗，严重者可考虑进行外科搭桥手术。</a:t>
            </a:r>
            <a:endParaRPr lang="zh-CN" sz="1400" b="0">
              <a:ea typeface="宋体" panose="02010600030101010101" pitchFamily="2" charset="-122"/>
            </a:endParaRPr>
          </a:p>
        </p:txBody>
      </p:sp>
      <p:pic>
        <p:nvPicPr>
          <p:cNvPr id="149" name="图片 87" descr="8.冠状动脉血管造影"/>
          <p:cNvPicPr>
            <a:picLocks noChangeAspect="1"/>
          </p:cNvPicPr>
          <p:nvPr/>
        </p:nvPicPr>
        <p:blipFill>
          <a:blip r:embed="rId2" cstate="print"/>
          <a:stretch>
            <a:fillRect/>
          </a:stretch>
        </p:blipFill>
        <p:spPr>
          <a:xfrm>
            <a:off x="5257483" y="3501708"/>
            <a:ext cx="3148965" cy="15411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05790"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3" name="表格 2"/>
          <p:cNvGraphicFramePr/>
          <p:nvPr>
            <p:custDataLst>
              <p:tags r:id="rId2"/>
            </p:custDataLst>
          </p:nvPr>
        </p:nvGraphicFramePr>
        <p:xfrm>
          <a:off x="669290" y="1441450"/>
          <a:ext cx="7621270" cy="3505200"/>
        </p:xfrm>
        <a:graphic>
          <a:graphicData uri="http://schemas.openxmlformats.org/drawingml/2006/table">
            <a:tbl>
              <a:tblPr firstRow="1" bandRow="1">
                <a:tableStyleId>{5940675A-B579-460E-94D1-54222C63F5DA}</a:tableStyleId>
              </a:tblPr>
              <a:tblGrid>
                <a:gridCol w="930910"/>
                <a:gridCol w="6690360"/>
              </a:tblGrid>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疼痛发作期嘱老人立即停止活动，坐下或半卧位休息，立即舌下含服硝酸甘油或硝酸异山梨酯片，遵医嘱吸氧，2-3L/min，安慰老人，解除老人的紧张情绪。缓解期要注意生活规律、劳逸结合、适当运动、避免寒冷刺激、保证充足睡眠，保持排便通畅，切忌用力排便。</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以低热量、低盐、低脂、低胆固醇、高维生素、高纤维素、适量蛋白、清淡易消化的饮食为主；少量多餐、避免过饱，严禁暴饮暴食，避免刺激性食物，戒烟限酒。</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观察老年病人胸痛的部位、性质、程度、持续时间及缓解方式.；监测生命体征及心电图变化，观察有无不稳定型心绞痛、心律失常和心肌梗死等并发症。</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遵医嘱正确用药,注意观察药物疗效和不良反应。稳定型心绞痛发作时给予硝酸甘油0.5mg舌下含化,或硝酸异山梨酯5～10mg舌下含化；硝酸甘油不良反应有头痛、面色潮红、心率反射性加快和低血压等,首次使用硝酸甘油时宜平卧,以防止发生直立性低血压；心绞痛发作频繁者,应用硝酸甘油静滴时注意给药滴速,防发生低血压；使用阿司匹林、肝素等药物时注意有无出血征象。</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指导老人保持乐观平和的心情正确对待自己的病情，给予心理安慰，增加安全感，教授老人采取放松技术，缓解焦虑和恐惧。</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向老人讲解心绞痛的病因和诱因，督促老年人注意休息、劳逸结合；注意防寒、健康饮食、戒烟限酒、切忌用力排便；有心绞痛发作史的老年人应随身携带并学会使用保健药盒，定期检查药品。</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2103755" y="1042670"/>
            <a:ext cx="5080000" cy="306705"/>
          </a:xfrm>
          <a:prstGeom prst="rect">
            <a:avLst/>
          </a:prstGeom>
          <a:noFill/>
          <a:ln w="9525">
            <a:noFill/>
          </a:ln>
        </p:spPr>
        <p:txBody>
          <a:bodyPr>
            <a:spAutoFit/>
          </a:bodyPr>
          <a:p>
            <a:pPr indent="1472565"/>
            <a:r>
              <a:rPr lang="zh-CN" sz="1400" b="1">
                <a:ea typeface="宋体" panose="02010600030101010101" pitchFamily="2" charset="-122"/>
              </a:rPr>
              <a:t>老年心绞痛病人的护理措施</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二、老年冠心病病人的护理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05790" y="389890"/>
            <a:ext cx="7228205" cy="506730"/>
          </a:xfrm>
          <a:prstGeom prst="rect">
            <a:avLst/>
          </a:prstGeom>
          <a:noFill/>
        </p:spPr>
        <p:txBody>
          <a:bodyPr wrap="square" rtlCol="0">
            <a:spAutoFit/>
          </a:bodyPr>
          <a:p>
            <a:pPr>
              <a:lnSpc>
                <a:spcPct val="150000"/>
              </a:lnSpc>
            </a:pPr>
            <a:r>
              <a:rPr lang="en-US" altLang="zh-CN"/>
              <a:t>        </a:t>
            </a:r>
            <a:r>
              <a:t>（五）护理措施</a:t>
            </a:r>
          </a:p>
        </p:txBody>
      </p:sp>
      <p:sp>
        <p:nvSpPr>
          <p:cNvPr id="102" name="文本框 101"/>
          <p:cNvSpPr txBox="1"/>
          <p:nvPr/>
        </p:nvSpPr>
        <p:spPr>
          <a:xfrm>
            <a:off x="2118360" y="896620"/>
            <a:ext cx="5080000" cy="306705"/>
          </a:xfrm>
          <a:prstGeom prst="rect">
            <a:avLst/>
          </a:prstGeom>
          <a:noFill/>
          <a:ln w="9525">
            <a:noFill/>
          </a:ln>
        </p:spPr>
        <p:txBody>
          <a:bodyPr>
            <a:spAutoFit/>
          </a:bodyPr>
          <a:p>
            <a:pPr indent="1472565"/>
            <a:r>
              <a:rPr lang="zh-CN" sz="1400" b="1">
                <a:ea typeface="宋体" panose="02010600030101010101" pitchFamily="2" charset="-122"/>
              </a:rPr>
              <a:t>老年急性心肌梗死病人的护理措施</a:t>
            </a:r>
            <a:endParaRPr lang="zh-CN" sz="1400" b="1">
              <a:ea typeface="宋体" panose="02010600030101010101" pitchFamily="2" charset="-122"/>
            </a:endParaRPr>
          </a:p>
        </p:txBody>
      </p:sp>
      <p:graphicFrame>
        <p:nvGraphicFramePr>
          <p:cNvPr id="4" name="表格 3"/>
          <p:cNvGraphicFramePr/>
          <p:nvPr>
            <p:custDataLst>
              <p:tags r:id="rId2"/>
            </p:custDataLst>
          </p:nvPr>
        </p:nvGraphicFramePr>
        <p:xfrm>
          <a:off x="692785" y="1308322"/>
          <a:ext cx="7816215" cy="3653155"/>
        </p:xfrm>
        <a:graphic>
          <a:graphicData uri="http://schemas.openxmlformats.org/drawingml/2006/table">
            <a:tbl>
              <a:tblPr firstRow="1" bandRow="1">
                <a:tableStyleId>{5940675A-B579-460E-94D1-54222C63F5DA}</a:tableStyleId>
              </a:tblPr>
              <a:tblGrid>
                <a:gridCol w="799465"/>
                <a:gridCol w="7016750"/>
              </a:tblGrid>
              <a:tr h="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452755">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环境安静、舒适，保证充足的休息和睡眠时间，限制探视。发病后第1-3天绝对卧床休息，无并发症者2-3天协助翻身，活动肢体，以防止发生坠积性肺炎、便秘与深静脉血栓形成；病情稳定后逐渐增加活动量可促进心脏侧支循环的建立和心功能的恢复。</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给予清淡、低钠、低脂、低胆固醇、富含维生素、纤维素、易消化的饮食，少量多餐，不宜过饱，严禁暴饮暴食，避免刺激性食物，戒烟限酒。</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945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监测心电图、血压和呼吸。严重心力衰竭者还需监测肺毛细血管压和静脉压。密切观察心律、心率、血压和心功能的变化。</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对接受急性溶栓治疗的老年人，应密切观察有无头痛、意识改变及肢体活动障碍，注意血压及心率的变化，及时发现脑出血的征象。老年急性心肌梗死病人介入治疗的并发症相对较多，应密切观察有无再发心前区疼痛，心电图有无变化，及时判断有无新的心肌缺血发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612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老年患者对吗啡能耐受性降低，使用时应密切观察有无呼吸抑制等不良反应，对伴有阻塞性肺气肿等肺部疾病患者忌用；阿司匹林能降低急性心肌梗死的死亡率，已成为老年人急性心肌梗死的标准治疗，但老年人在使用过程中要注意观察胃肠道反应及有无出血；β受体阻滞剂早期应用可降低老年急性心肌梗死的死亡率，可选用对心脏有选择性的美托洛尔，从小剂量开始逐渐增量，以静止心率控制在60次/分为宜；应用硝酸酯类药物随时监测血压变化，严格控制静脉输液量和滴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7665">
                <a:tc>
                  <a:txBody>
                    <a:bodyPr/>
                    <a:p>
                      <a:pPr indent="0" algn="ctr">
                        <a:lnSpc>
                          <a:spcPct val="11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预防便秘</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保持大便通畅，避免用力排便，清晨空腹饮水一杯或起床前腹部按摩以促进肠蠕动，同时做提肛运动10-20次。必要时遵医嘱使用开塞露或低压盐水灌肠。 </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687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急性期注意安慰老人，消除紧张、恐惧心理，帮助其树立战胜疾病的信心。指导老人放松技术，分散注意力，必要时遵医嘱给予镇静剂。</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向老人讲解有关急性心肌梗死的的知识，使老人了解其发生机制、常见的危险因素、治疗和康复的方法，提高他们在治疗、护理和康复中的配合程度。日常提倡饮食清淡、少食多餐、戒烟限酒；</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保持大便通畅，避免用力排便；</a:t>
                      </a:r>
                      <a:r>
                        <a:rPr lang="en-US" sz="1000" b="0">
                          <a:latin typeface="宋体" panose="02010600030101010101" pitchFamily="2" charset="-122"/>
                          <a:ea typeface="宋体" panose="02010600030101010101" pitchFamily="2" charset="-122"/>
                          <a:cs typeface="宋体" panose="02010600030101010101" pitchFamily="2" charset="-122"/>
                        </a:rPr>
                        <a:t>根据老人的心功能状态，合理安排活动，避免过度劳累；保持乐观，稳定的情绪；天气转冷时，注意防寒保暖；及时控制各种并发症。</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94267" y="2699771"/>
            <a:ext cx="7756525" cy="521970"/>
          </a:xfrm>
          <a:prstGeom prst="rect">
            <a:avLst/>
          </a:prstGeom>
          <a:noFill/>
        </p:spPr>
        <p:txBody>
          <a:bodyPr wrap="none" rtlCol="0">
            <a:spAutoFit/>
          </a:bodyPr>
          <a:lstStyle/>
          <a:p>
            <a:pPr algn="l"/>
            <a:r>
              <a:rPr sz="2800" b="1">
                <a:solidFill>
                  <a:srgbClr val="FF7F7F"/>
                </a:solidFill>
                <a:latin typeface="微软雅黑" panose="020B0503020204020204" charset="-122"/>
                <a:ea typeface="微软雅黑" panose="020B0503020204020204" charset="-122"/>
              </a:rPr>
              <a:t>任务四 老年消化及泌尿系统常见疾病病人的护理</a:t>
            </a:r>
            <a:endParaRPr sz="28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一、老年胃食管反流病病人的护理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468755"/>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lang="zh-CN" sz="1400" b="0">
                <a:ea typeface="宋体" panose="02010600030101010101" pitchFamily="2" charset="-122"/>
              </a:rPr>
              <a:t>胃食管反流病（gastroesophageal reflux disease,GERD)是一种慢性消化系统疾病,胃酸(也可能含胆汁)反流到食管时,刺激食管壁,可引起食管反流的症状和体征;侵蚀食管和(或)咽、喉、气管等食管以外组织损害的并发症,所以病理性胃食管反流导致的是一组疾病,称为胃食管反流病。</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一、老年胃食管反流病病人的护理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0275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2.食物、药物、激素 </a:t>
            </a:r>
            <a:endParaRPr lang="zh-CN" sz="1400">
              <a:ea typeface="宋体" panose="02010600030101010101" pitchFamily="2" charset="-122"/>
            </a:endParaRPr>
          </a:p>
          <a:p>
            <a:pPr indent="0">
              <a:lnSpc>
                <a:spcPct val="180000"/>
              </a:lnSpc>
            </a:pPr>
            <a:r>
              <a:rPr lang="zh-CN" sz="1400">
                <a:ea typeface="宋体" panose="02010600030101010101" pitchFamily="2" charset="-122"/>
              </a:rPr>
              <a:t>3.腹内压增高 </a:t>
            </a:r>
            <a:endParaRPr lang="zh-CN" sz="1400">
              <a:ea typeface="宋体" panose="02010600030101010101" pitchFamily="2" charset="-122"/>
            </a:endParaRPr>
          </a:p>
          <a:p>
            <a:pPr indent="0">
              <a:lnSpc>
                <a:spcPct val="180000"/>
              </a:lnSpc>
            </a:pPr>
            <a:r>
              <a:rPr lang="zh-CN" sz="1400">
                <a:ea typeface="宋体" panose="02010600030101010101" pitchFamily="2" charset="-122"/>
              </a:rPr>
              <a:t>4.胃内压增高 </a:t>
            </a:r>
            <a:endParaRPr lang="zh-CN" sz="1400">
              <a:ea typeface="宋体" panose="02010600030101010101" pitchFamily="2" charset="-122"/>
            </a:endParaRPr>
          </a:p>
          <a:p>
            <a:pPr indent="0">
              <a:lnSpc>
                <a:spcPct val="180000"/>
              </a:lnSpc>
            </a:pPr>
            <a:r>
              <a:rPr lang="zh-CN" sz="1400">
                <a:ea typeface="宋体" panose="02010600030101010101" pitchFamily="2" charset="-122"/>
              </a:rPr>
              <a:t>5.其他全身性疾病</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一、老年胃食管反流病病人的护理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692785" y="1125220"/>
          <a:ext cx="7534910" cy="2926080"/>
        </p:xfrm>
        <a:graphic>
          <a:graphicData uri="http://schemas.openxmlformats.org/drawingml/2006/table">
            <a:tbl>
              <a:tblPr firstRow="1" bandRow="1">
                <a:tableStyleId>{5940675A-B579-460E-94D1-54222C63F5DA}</a:tableStyleId>
              </a:tblPr>
              <a:tblGrid>
                <a:gridCol w="1421765"/>
                <a:gridCol w="6113145"/>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烧心和反酸</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烧心指胸骨后或剑突下烧灼感和不适，常从胸骨下段向上伸延，在餐后1小时出现，特别进食辛辣食物后、饱食后、躯体前屈、卧位或用力屏气腹压增高时加重。反流物多呈酸性,此时称为反酸。烧心和反酸症状常常并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胸骨后痛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疼痛发生在胸骨后或剑突下,严重时可为剧烈刺痛,可放射到后背、胸部、肩部、颈部、耳后,类似心绞痛，由反流物刺激食管痉挛可导致。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吞咽困难和吞咽痛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是由于食管痉挛或功能紊乱导致,症状呈间歇性,进食固体或液体食物均可发生。少部分患者吞咽困难是由食管狭窄引起,此时吞咽困难可呈持续性进行性加重，进食干食尤为明显。严重食管炎或并发食管溃疡者可伴吞咽疼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食管外症状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可并发咽喉炎、声嘶、肺炎,甚至岀现肺间质纤维化，因反流物刺激引起,有些非季节性哮喘也可能与反流有关。</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并发症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上消化道出血与穿孔：食管黏膜炎症、糜烂、溃疡可导致上消化道出血，患者呕血、黑便以及不同程度缺铁性贫血，偶可有食道穿孔。食管狭窄：常见于食管远端，炎症反复发作致使纤维组织增生，导致瘢痕狭窄，是严重食管炎的表现Barrett食管：在食管黏膜修复过程中，鳞状上皮被柱状上皮取代称之为Barrett食管，发生消化性溃疡，又称Barrett溃疡。Barrett食管是食管腺癌的主要癌前病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一、老年胃食管反流病病人的护理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555750"/>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lang="zh-CN" sz="1400" b="0">
                <a:ea typeface="宋体" panose="02010600030101010101" pitchFamily="2" charset="-122"/>
              </a:rPr>
              <a:t>常用辅助检查包括内镜与活组织检查、24小时食管pH测定、食管吞钡X线检查等。内镜检查是诊断反流性食管炎最准确的方法并能判断反流性食管炎的严重程度和有无并发症。通过改变不良的生活方式与饮食习惯，应用促胃肠动力药和抑酸药，病程长者可手术治疗，以达到控制症状、减少复发和防治并发症的治疗目的。</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83945" y="1967865"/>
            <a:ext cx="1861185" cy="1729105"/>
          </a:xfrm>
          <a:prstGeom prst="hexagon">
            <a:avLst/>
          </a:prstGeom>
          <a:solidFill>
            <a:srgbClr val="FF7F7F"/>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六边形 2"/>
          <p:cNvSpPr/>
          <p:nvPr/>
        </p:nvSpPr>
        <p:spPr>
          <a:xfrm rot="5400000">
            <a:off x="4295775" y="38671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3"/>
          <p:cNvSpPr txBox="1">
            <a:spLocks noChangeArrowheads="1"/>
          </p:cNvSpPr>
          <p:nvPr/>
        </p:nvSpPr>
        <p:spPr bwMode="auto">
          <a:xfrm>
            <a:off x="4784725" y="424180"/>
            <a:ext cx="339661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dirty="0">
                <a:solidFill>
                  <a:srgbClr val="FF7F7F"/>
                </a:solidFill>
                <a:latin typeface="黑体-简" pitchFamily="2" charset="-122"/>
                <a:ea typeface="黑体-简" pitchFamily="2" charset="-122"/>
              </a:rPr>
              <a:t>老年疾病的主要特点</a:t>
            </a:r>
            <a:endParaRPr lang="zh-CN" altLang="en-US" dirty="0">
              <a:solidFill>
                <a:srgbClr val="FF7F7F"/>
              </a:solidFill>
              <a:latin typeface="黑体-简" pitchFamily="2" charset="-122"/>
              <a:ea typeface="黑体-简" pitchFamily="2" charset="-122"/>
            </a:endParaRPr>
          </a:p>
        </p:txBody>
      </p:sp>
      <p:sp>
        <p:nvSpPr>
          <p:cNvPr id="17" name="文本框 53"/>
          <p:cNvSpPr txBox="1">
            <a:spLocks noChangeArrowheads="1"/>
          </p:cNvSpPr>
          <p:nvPr/>
        </p:nvSpPr>
        <p:spPr bwMode="auto">
          <a:xfrm>
            <a:off x="1022985" y="2226945"/>
            <a:ext cx="1982470" cy="113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4000" dirty="0">
                <a:solidFill>
                  <a:schemeClr val="bg1"/>
                </a:solidFill>
                <a:latin typeface="方正兰亭中粗黑_GBK" panose="02000000000000000000" pitchFamily="2" charset="-122"/>
                <a:ea typeface="方正兰亭中粗黑_GBK" panose="02000000000000000000" pitchFamily="2" charset="-122"/>
              </a:rPr>
              <a:t>目录</a:t>
            </a:r>
            <a:r>
              <a:rPr lang="en-US" altLang="zh-CN" sz="2800" dirty="0">
                <a:solidFill>
                  <a:schemeClr val="bg1"/>
                </a:solidFill>
                <a:latin typeface="方正兰亭中粗黑_GBK" panose="02000000000000000000" pitchFamily="2" charset="-122"/>
                <a:ea typeface="方正兰亭中粗黑_GBK" panose="02000000000000000000" pitchFamily="2" charset="-122"/>
              </a:rPr>
              <a:t>CONTENT</a:t>
            </a:r>
            <a:endParaRPr lang="en-US" altLang="zh-CN" sz="2800" dirty="0">
              <a:solidFill>
                <a:schemeClr val="bg1"/>
              </a:solidFill>
              <a:latin typeface="方正兰亭中粗黑_GBK" panose="02000000000000000000" pitchFamily="2" charset="-122"/>
              <a:ea typeface="方正兰亭中粗黑_GBK" panose="02000000000000000000" pitchFamily="2" charset="-122"/>
            </a:endParaRPr>
          </a:p>
        </p:txBody>
      </p:sp>
      <p:pic>
        <p:nvPicPr>
          <p:cNvPr id="35" name="图片 34" descr="11"/>
          <p:cNvPicPr>
            <a:picLocks noChangeAspect="1"/>
          </p:cNvPicPr>
          <p:nvPr/>
        </p:nvPicPr>
        <p:blipFill>
          <a:blip r:embed="rId1"/>
          <a:stretch>
            <a:fillRect/>
          </a:stretch>
        </p:blipFill>
        <p:spPr>
          <a:xfrm rot="20700000">
            <a:off x="-1452245" y="-735965"/>
            <a:ext cx="5518150" cy="2414270"/>
          </a:xfrm>
          <a:prstGeom prst="rect">
            <a:avLst/>
          </a:prstGeom>
        </p:spPr>
      </p:pic>
      <p:pic>
        <p:nvPicPr>
          <p:cNvPr id="8" name="图片 7" descr="852"/>
          <p:cNvPicPr>
            <a:picLocks noChangeAspect="1"/>
          </p:cNvPicPr>
          <p:nvPr/>
        </p:nvPicPr>
        <p:blipFill>
          <a:blip r:embed="rId2"/>
          <a:stretch>
            <a:fillRect/>
          </a:stretch>
        </p:blipFill>
        <p:spPr>
          <a:xfrm>
            <a:off x="539115" y="3364230"/>
            <a:ext cx="981075" cy="889635"/>
          </a:xfrm>
          <a:prstGeom prst="rect">
            <a:avLst/>
          </a:prstGeom>
        </p:spPr>
      </p:pic>
      <p:pic>
        <p:nvPicPr>
          <p:cNvPr id="9" name="图片 8" descr="852"/>
          <p:cNvPicPr>
            <a:picLocks noChangeAspect="1"/>
          </p:cNvPicPr>
          <p:nvPr/>
        </p:nvPicPr>
        <p:blipFill>
          <a:blip r:embed="rId2"/>
          <a:stretch>
            <a:fillRect/>
          </a:stretch>
        </p:blipFill>
        <p:spPr>
          <a:xfrm rot="15000000">
            <a:off x="7923530" y="50800"/>
            <a:ext cx="981075" cy="889635"/>
          </a:xfrm>
          <a:prstGeom prst="rect">
            <a:avLst/>
          </a:prstGeom>
        </p:spPr>
      </p:pic>
      <p:sp>
        <p:nvSpPr>
          <p:cNvPr id="13" name="六边形 12"/>
          <p:cNvSpPr/>
          <p:nvPr/>
        </p:nvSpPr>
        <p:spPr>
          <a:xfrm rot="5400000">
            <a:off x="4295775" y="106235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4" name="六边形 13"/>
          <p:cNvSpPr/>
          <p:nvPr/>
        </p:nvSpPr>
        <p:spPr>
          <a:xfrm rot="5400000">
            <a:off x="4295775" y="444055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六边形 14"/>
          <p:cNvSpPr/>
          <p:nvPr/>
        </p:nvSpPr>
        <p:spPr>
          <a:xfrm rot="5400000">
            <a:off x="4295775" y="376491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六边形 15"/>
          <p:cNvSpPr/>
          <p:nvPr/>
        </p:nvSpPr>
        <p:spPr>
          <a:xfrm rot="5400000">
            <a:off x="4295775" y="308927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六边形 18"/>
          <p:cNvSpPr/>
          <p:nvPr/>
        </p:nvSpPr>
        <p:spPr>
          <a:xfrm rot="5400000">
            <a:off x="4295775" y="173799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六边形 26"/>
          <p:cNvSpPr/>
          <p:nvPr/>
        </p:nvSpPr>
        <p:spPr>
          <a:xfrm rot="5400000">
            <a:off x="4295775" y="2413635"/>
            <a:ext cx="551815" cy="425450"/>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53"/>
          <p:cNvSpPr txBox="1">
            <a:spLocks noChangeArrowheads="1"/>
          </p:cNvSpPr>
          <p:nvPr/>
        </p:nvSpPr>
        <p:spPr bwMode="auto">
          <a:xfrm>
            <a:off x="3954780" y="353695"/>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01</a:t>
            </a:r>
            <a:endParaRPr lang="en-US" altLang="zh-CN" sz="2800" dirty="0">
              <a:solidFill>
                <a:srgbClr val="FF7F7F"/>
              </a:solidFill>
              <a:latin typeface="黑体-简" pitchFamily="2" charset="-122"/>
              <a:ea typeface="黑体-简" pitchFamily="2" charset="-122"/>
            </a:endParaRPr>
          </a:p>
        </p:txBody>
      </p:sp>
      <p:sp>
        <p:nvSpPr>
          <p:cNvPr id="29" name="文本框 53"/>
          <p:cNvSpPr txBox="1">
            <a:spLocks noChangeArrowheads="1"/>
          </p:cNvSpPr>
          <p:nvPr/>
        </p:nvSpPr>
        <p:spPr bwMode="auto">
          <a:xfrm>
            <a:off x="3954780" y="1021080"/>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02</a:t>
            </a:r>
            <a:endParaRPr lang="en-US" altLang="zh-CN" sz="2800" dirty="0">
              <a:solidFill>
                <a:srgbClr val="FF7F7F"/>
              </a:solidFill>
              <a:latin typeface="黑体-简" pitchFamily="2" charset="-122"/>
              <a:ea typeface="黑体-简" pitchFamily="2" charset="-122"/>
            </a:endParaRPr>
          </a:p>
        </p:txBody>
      </p:sp>
      <p:sp>
        <p:nvSpPr>
          <p:cNvPr id="30" name="文本框 53"/>
          <p:cNvSpPr txBox="1">
            <a:spLocks noChangeArrowheads="1"/>
          </p:cNvSpPr>
          <p:nvPr/>
        </p:nvSpPr>
        <p:spPr bwMode="auto">
          <a:xfrm>
            <a:off x="3954780" y="1693545"/>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03</a:t>
            </a:r>
            <a:endParaRPr lang="en-US" altLang="zh-CN" sz="2800" dirty="0">
              <a:solidFill>
                <a:srgbClr val="FF7F7F"/>
              </a:solidFill>
              <a:latin typeface="黑体-简" pitchFamily="2" charset="-122"/>
              <a:ea typeface="黑体-简" pitchFamily="2" charset="-122"/>
            </a:endParaRPr>
          </a:p>
        </p:txBody>
      </p:sp>
      <p:sp>
        <p:nvSpPr>
          <p:cNvPr id="31" name="文本框 53"/>
          <p:cNvSpPr txBox="1">
            <a:spLocks noChangeArrowheads="1"/>
          </p:cNvSpPr>
          <p:nvPr/>
        </p:nvSpPr>
        <p:spPr bwMode="auto">
          <a:xfrm>
            <a:off x="3954780" y="2359025"/>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04</a:t>
            </a:r>
            <a:endParaRPr lang="en-US" altLang="zh-CN" sz="2800" dirty="0">
              <a:solidFill>
                <a:srgbClr val="FF7F7F"/>
              </a:solidFill>
              <a:latin typeface="黑体-简" pitchFamily="2" charset="-122"/>
              <a:ea typeface="黑体-简" pitchFamily="2" charset="-122"/>
            </a:endParaRPr>
          </a:p>
        </p:txBody>
      </p:sp>
      <p:sp>
        <p:nvSpPr>
          <p:cNvPr id="32" name="文本框 53"/>
          <p:cNvSpPr txBox="1">
            <a:spLocks noChangeArrowheads="1"/>
          </p:cNvSpPr>
          <p:nvPr/>
        </p:nvSpPr>
        <p:spPr bwMode="auto">
          <a:xfrm>
            <a:off x="3954780" y="3037840"/>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05</a:t>
            </a:r>
            <a:endParaRPr lang="en-US" altLang="zh-CN" sz="2800" dirty="0">
              <a:solidFill>
                <a:srgbClr val="FF7F7F"/>
              </a:solidFill>
              <a:latin typeface="黑体-简" pitchFamily="2" charset="-122"/>
              <a:ea typeface="黑体-简" pitchFamily="2" charset="-122"/>
            </a:endParaRPr>
          </a:p>
        </p:txBody>
      </p:sp>
      <p:sp>
        <p:nvSpPr>
          <p:cNvPr id="33" name="文本框 53"/>
          <p:cNvSpPr txBox="1">
            <a:spLocks noChangeArrowheads="1"/>
          </p:cNvSpPr>
          <p:nvPr/>
        </p:nvSpPr>
        <p:spPr bwMode="auto">
          <a:xfrm>
            <a:off x="3954780" y="3716655"/>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06</a:t>
            </a:r>
            <a:endParaRPr lang="en-US" altLang="zh-CN" sz="2800" dirty="0">
              <a:solidFill>
                <a:srgbClr val="FF7F7F"/>
              </a:solidFill>
              <a:latin typeface="黑体-简" pitchFamily="2" charset="-122"/>
              <a:ea typeface="黑体-简" pitchFamily="2" charset="-122"/>
            </a:endParaRPr>
          </a:p>
        </p:txBody>
      </p:sp>
      <p:sp>
        <p:nvSpPr>
          <p:cNvPr id="34" name="文本框 53"/>
          <p:cNvSpPr txBox="1">
            <a:spLocks noChangeArrowheads="1"/>
          </p:cNvSpPr>
          <p:nvPr/>
        </p:nvSpPr>
        <p:spPr bwMode="auto">
          <a:xfrm>
            <a:off x="3954780" y="4396105"/>
            <a:ext cx="12344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07</a:t>
            </a:r>
            <a:endParaRPr lang="en-US" altLang="zh-CN" sz="2800" dirty="0">
              <a:solidFill>
                <a:srgbClr val="FF7F7F"/>
              </a:solidFill>
              <a:latin typeface="黑体-简" pitchFamily="2" charset="-122"/>
              <a:ea typeface="黑体-简" pitchFamily="2" charset="-122"/>
            </a:endParaRPr>
          </a:p>
        </p:txBody>
      </p:sp>
      <p:sp>
        <p:nvSpPr>
          <p:cNvPr id="36" name="文本框 53"/>
          <p:cNvSpPr txBox="1">
            <a:spLocks noChangeArrowheads="1"/>
          </p:cNvSpPr>
          <p:nvPr/>
        </p:nvSpPr>
        <p:spPr bwMode="auto">
          <a:xfrm>
            <a:off x="4784725" y="1090930"/>
            <a:ext cx="364871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老年呼吸系统常见疾病病人的护</a:t>
            </a:r>
            <a:r>
              <a:rPr lang="zh-CN" altLang="en-US" dirty="0">
                <a:solidFill>
                  <a:srgbClr val="FF7F7F"/>
                </a:solidFill>
                <a:latin typeface="黑体-简" pitchFamily="2" charset="-122"/>
                <a:ea typeface="黑体-简" pitchFamily="2" charset="-122"/>
                <a:sym typeface="+mn-ea"/>
              </a:rPr>
              <a:t>理</a:t>
            </a:r>
            <a:endParaRPr lang="zh-CN" altLang="en-US" dirty="0">
              <a:solidFill>
                <a:srgbClr val="FF7F7F"/>
              </a:solidFill>
              <a:latin typeface="黑体-简" pitchFamily="2" charset="-122"/>
              <a:ea typeface="黑体-简" pitchFamily="2" charset="-122"/>
            </a:endParaRPr>
          </a:p>
        </p:txBody>
      </p:sp>
      <p:sp>
        <p:nvSpPr>
          <p:cNvPr id="37" name="文本框 53"/>
          <p:cNvSpPr txBox="1">
            <a:spLocks noChangeArrowheads="1"/>
          </p:cNvSpPr>
          <p:nvPr/>
        </p:nvSpPr>
        <p:spPr bwMode="auto">
          <a:xfrm>
            <a:off x="4784725" y="1772920"/>
            <a:ext cx="364934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sym typeface="+mn-ea"/>
              </a:rPr>
              <a:t>老年循环系统常见疾病病人的护理</a:t>
            </a:r>
            <a:endParaRPr lang="zh-CN" altLang="en-US" dirty="0">
              <a:solidFill>
                <a:srgbClr val="FF7F7F"/>
              </a:solidFill>
              <a:latin typeface="黑体-简" pitchFamily="2" charset="-122"/>
              <a:ea typeface="黑体-简" pitchFamily="2" charset="-122"/>
            </a:endParaRPr>
          </a:p>
        </p:txBody>
      </p:sp>
      <p:sp>
        <p:nvSpPr>
          <p:cNvPr id="38" name="文本框 53"/>
          <p:cNvSpPr txBox="1">
            <a:spLocks noChangeArrowheads="1"/>
          </p:cNvSpPr>
          <p:nvPr/>
        </p:nvSpPr>
        <p:spPr bwMode="auto">
          <a:xfrm>
            <a:off x="4784725" y="2442210"/>
            <a:ext cx="435991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sym typeface="+mn-ea"/>
              </a:rPr>
              <a:t>老年消化及泌尿系统常见疾病病人的护理</a:t>
            </a:r>
            <a:endParaRPr lang="zh-CN" altLang="en-US" dirty="0">
              <a:solidFill>
                <a:srgbClr val="FF7F7F"/>
              </a:solidFill>
              <a:latin typeface="黑体-简" pitchFamily="2" charset="-122"/>
              <a:ea typeface="黑体-简" pitchFamily="2" charset="-122"/>
            </a:endParaRPr>
          </a:p>
        </p:txBody>
      </p:sp>
      <p:sp>
        <p:nvSpPr>
          <p:cNvPr id="39" name="文本框 53"/>
          <p:cNvSpPr txBox="1">
            <a:spLocks noChangeArrowheads="1"/>
          </p:cNvSpPr>
          <p:nvPr/>
        </p:nvSpPr>
        <p:spPr bwMode="auto">
          <a:xfrm>
            <a:off x="4784725" y="3121660"/>
            <a:ext cx="4359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sym typeface="+mn-ea"/>
              </a:rPr>
              <a:t>老年内分泌与代谢性常见疾病病人的护理</a:t>
            </a:r>
            <a:endParaRPr lang="zh-CN" altLang="en-US" dirty="0">
              <a:solidFill>
                <a:srgbClr val="FF7F7F"/>
              </a:solidFill>
              <a:latin typeface="黑体-简" pitchFamily="2" charset="-122"/>
              <a:ea typeface="黑体-简" pitchFamily="2" charset="-122"/>
            </a:endParaRPr>
          </a:p>
          <a:p>
            <a:pPr algn="ctr" eaLnBrk="1" hangingPunct="1"/>
            <a:endParaRPr lang="zh-CN" altLang="en-US" dirty="0">
              <a:solidFill>
                <a:srgbClr val="FF7F7F"/>
              </a:solidFill>
              <a:latin typeface="黑体-简" pitchFamily="2" charset="-122"/>
              <a:ea typeface="黑体-简" pitchFamily="2" charset="-122"/>
            </a:endParaRPr>
          </a:p>
        </p:txBody>
      </p:sp>
      <p:sp>
        <p:nvSpPr>
          <p:cNvPr id="40" name="文本框 53"/>
          <p:cNvSpPr txBox="1">
            <a:spLocks noChangeArrowheads="1"/>
          </p:cNvSpPr>
          <p:nvPr/>
        </p:nvSpPr>
        <p:spPr bwMode="auto">
          <a:xfrm>
            <a:off x="4784725" y="3793490"/>
            <a:ext cx="37198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老年运动系统常见疾病病人的护理</a:t>
            </a:r>
            <a:endParaRPr lang="zh-CN" altLang="en-US" dirty="0">
              <a:solidFill>
                <a:srgbClr val="FF7F7F"/>
              </a:solidFill>
              <a:latin typeface="黑体-简" pitchFamily="2" charset="-122"/>
              <a:ea typeface="黑体-简" pitchFamily="2" charset="-122"/>
            </a:endParaRPr>
          </a:p>
        </p:txBody>
      </p:sp>
      <p:sp>
        <p:nvSpPr>
          <p:cNvPr id="41" name="文本框 53"/>
          <p:cNvSpPr txBox="1">
            <a:spLocks noChangeArrowheads="1"/>
          </p:cNvSpPr>
          <p:nvPr/>
        </p:nvSpPr>
        <p:spPr bwMode="auto">
          <a:xfrm>
            <a:off x="4784725" y="4465320"/>
            <a:ext cx="372046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老年神经系统常见疾病病人的护理</a:t>
            </a:r>
            <a:endParaRPr lang="zh-CN" altLang="en-US" dirty="0">
              <a:solidFill>
                <a:srgbClr val="FF7F7F"/>
              </a:solidFill>
              <a:latin typeface="黑体-简" pitchFamily="2" charset="-122"/>
              <a:ea typeface="黑体-简"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90"/>
                                          </p:val>
                                        </p:tav>
                                        <p:tav tm="100000">
                                          <p:val>
                                            <p:fltVal val="0"/>
                                          </p:val>
                                        </p:tav>
                                      </p:tavLst>
                                    </p:anim>
                                    <p:animEffect transition="in" filter="fade">
                                      <p:cBhvr>
                                        <p:cTn id="26" dur="1000"/>
                                        <p:tgtEl>
                                          <p:spTgt spid="2"/>
                                        </p:tgtEl>
                                      </p:cBhvr>
                                    </p:animEffect>
                                  </p:childTnLst>
                                </p:cTn>
                              </p:par>
                            </p:childTnLst>
                          </p:cTn>
                        </p:par>
                        <p:par>
                          <p:cTn id="27" fill="hold">
                            <p:stCondLst>
                              <p:cond delay="3000"/>
                            </p:stCondLst>
                            <p:childTnLst>
                              <p:par>
                                <p:cTn id="28" presetID="50" presetClass="entr" presetSubtype="0" decel="100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1000" fill="hold"/>
                                        <p:tgtEl>
                                          <p:spTgt spid="35"/>
                                        </p:tgtEl>
                                        <p:attrNameLst>
                                          <p:attrName>ppt_w</p:attrName>
                                        </p:attrNameLst>
                                      </p:cBhvr>
                                      <p:tavLst>
                                        <p:tav tm="0">
                                          <p:val>
                                            <p:strVal val="#ppt_w+.3"/>
                                          </p:val>
                                        </p:tav>
                                        <p:tav tm="100000">
                                          <p:val>
                                            <p:strVal val="#ppt_w"/>
                                          </p:val>
                                        </p:tav>
                                      </p:tavLst>
                                    </p:anim>
                                    <p:anim calcmode="lin" valueType="num">
                                      <p:cBhvr>
                                        <p:cTn id="31" dur="1000" fill="hold"/>
                                        <p:tgtEl>
                                          <p:spTgt spid="35"/>
                                        </p:tgtEl>
                                        <p:attrNameLst>
                                          <p:attrName>ppt_h</p:attrName>
                                        </p:attrNameLst>
                                      </p:cBhvr>
                                      <p:tavLst>
                                        <p:tav tm="0">
                                          <p:val>
                                            <p:strVal val="#ppt_h"/>
                                          </p:val>
                                        </p:tav>
                                        <p:tav tm="100000">
                                          <p:val>
                                            <p:strVal val="#ppt_h"/>
                                          </p:val>
                                        </p:tav>
                                      </p:tavLst>
                                    </p:anim>
                                    <p:animEffect transition="in" filter="fade">
                                      <p:cBhvr>
                                        <p:cTn id="32" dur="1000"/>
                                        <p:tgtEl>
                                          <p:spTgt spid="35"/>
                                        </p:tgtEl>
                                      </p:cBhvr>
                                    </p:animEffect>
                                  </p:childTnLst>
                                </p:cTn>
                              </p:par>
                            </p:childTnLst>
                          </p:cTn>
                        </p:par>
                        <p:par>
                          <p:cTn id="33" fill="hold">
                            <p:stCondLst>
                              <p:cond delay="4000"/>
                            </p:stCondLst>
                            <p:childTnLst>
                              <p:par>
                                <p:cTn id="34" presetID="17" presetClass="entr" presetSubtype="1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strVal val="#ppt_h"/>
                                          </p:val>
                                        </p:tav>
                                        <p:tav tm="100000">
                                          <p:val>
                                            <p:strVal val="#ppt_h"/>
                                          </p:val>
                                        </p:tav>
                                      </p:tavLst>
                                    </p:anim>
                                  </p:childTnLst>
                                </p:cTn>
                              </p:par>
                            </p:childTnLst>
                          </p:cTn>
                        </p:par>
                        <p:par>
                          <p:cTn id="38" fill="hold">
                            <p:stCondLst>
                              <p:cond delay="4500"/>
                            </p:stCondLst>
                            <p:childTnLst>
                              <p:par>
                                <p:cTn id="39" presetID="17" presetClass="entr" presetSubtype="1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childTnLst>
                                </p:cTn>
                              </p:par>
                            </p:childTnLst>
                          </p:cTn>
                        </p:par>
                        <p:par>
                          <p:cTn id="43" fill="hold">
                            <p:stCondLst>
                              <p:cond delay="5000"/>
                            </p:stCondLst>
                            <p:childTnLst>
                              <p:par>
                                <p:cTn id="44" presetID="31"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style.rotation</p:attrName>
                                        </p:attrNameLst>
                                      </p:cBhvr>
                                      <p:tavLst>
                                        <p:tav tm="0">
                                          <p:val>
                                            <p:fltVal val="90"/>
                                          </p:val>
                                        </p:tav>
                                        <p:tav tm="100000">
                                          <p:val>
                                            <p:fltVal val="0"/>
                                          </p:val>
                                        </p:tav>
                                      </p:tavLst>
                                    </p:anim>
                                    <p:animEffect transition="in" filter="fade">
                                      <p:cBhvr>
                                        <p:cTn id="49" dur="1000"/>
                                        <p:tgtEl>
                                          <p:spTgt spid="13"/>
                                        </p:tgtEl>
                                      </p:cBhvr>
                                    </p:animEffect>
                                  </p:childTnLst>
                                </p:cTn>
                              </p:par>
                            </p:childTnLst>
                          </p:cTn>
                        </p:par>
                        <p:par>
                          <p:cTn id="50" fill="hold">
                            <p:stCondLst>
                              <p:cond delay="60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1000" fill="hold"/>
                                        <p:tgtEl>
                                          <p:spTgt spid="14"/>
                                        </p:tgtEl>
                                        <p:attrNameLst>
                                          <p:attrName>ppt_w</p:attrName>
                                        </p:attrNameLst>
                                      </p:cBhvr>
                                      <p:tavLst>
                                        <p:tav tm="0">
                                          <p:val>
                                            <p:fltVal val="0"/>
                                          </p:val>
                                        </p:tav>
                                        <p:tav tm="100000">
                                          <p:val>
                                            <p:strVal val="#ppt_w"/>
                                          </p:val>
                                        </p:tav>
                                      </p:tavLst>
                                    </p:anim>
                                    <p:anim calcmode="lin" valueType="num">
                                      <p:cBhvr>
                                        <p:cTn id="54" dur="1000" fill="hold"/>
                                        <p:tgtEl>
                                          <p:spTgt spid="14"/>
                                        </p:tgtEl>
                                        <p:attrNameLst>
                                          <p:attrName>ppt_h</p:attrName>
                                        </p:attrNameLst>
                                      </p:cBhvr>
                                      <p:tavLst>
                                        <p:tav tm="0">
                                          <p:val>
                                            <p:fltVal val="0"/>
                                          </p:val>
                                        </p:tav>
                                        <p:tav tm="100000">
                                          <p:val>
                                            <p:strVal val="#ppt_h"/>
                                          </p:val>
                                        </p:tav>
                                      </p:tavLst>
                                    </p:anim>
                                    <p:anim calcmode="lin" valueType="num">
                                      <p:cBhvr>
                                        <p:cTn id="55" dur="1000" fill="hold"/>
                                        <p:tgtEl>
                                          <p:spTgt spid="14"/>
                                        </p:tgtEl>
                                        <p:attrNameLst>
                                          <p:attrName>style.rotation</p:attrName>
                                        </p:attrNameLst>
                                      </p:cBhvr>
                                      <p:tavLst>
                                        <p:tav tm="0">
                                          <p:val>
                                            <p:fltVal val="90"/>
                                          </p:val>
                                        </p:tav>
                                        <p:tav tm="100000">
                                          <p:val>
                                            <p:fltVal val="0"/>
                                          </p:val>
                                        </p:tav>
                                      </p:tavLst>
                                    </p:anim>
                                    <p:animEffect transition="in" filter="fade">
                                      <p:cBhvr>
                                        <p:cTn id="56" dur="1000"/>
                                        <p:tgtEl>
                                          <p:spTgt spid="14"/>
                                        </p:tgtEl>
                                      </p:cBhvr>
                                    </p:animEffect>
                                  </p:childTnLst>
                                </p:cTn>
                              </p:par>
                            </p:childTnLst>
                          </p:cTn>
                        </p:par>
                        <p:par>
                          <p:cTn id="57" fill="hold">
                            <p:stCondLst>
                              <p:cond delay="700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1000" fill="hold"/>
                                        <p:tgtEl>
                                          <p:spTgt spid="15"/>
                                        </p:tgtEl>
                                        <p:attrNameLst>
                                          <p:attrName>ppt_w</p:attrName>
                                        </p:attrNameLst>
                                      </p:cBhvr>
                                      <p:tavLst>
                                        <p:tav tm="0">
                                          <p:val>
                                            <p:fltVal val="0"/>
                                          </p:val>
                                        </p:tav>
                                        <p:tav tm="100000">
                                          <p:val>
                                            <p:strVal val="#ppt_w"/>
                                          </p:val>
                                        </p:tav>
                                      </p:tavLst>
                                    </p:anim>
                                    <p:anim calcmode="lin" valueType="num">
                                      <p:cBhvr>
                                        <p:cTn id="61" dur="1000" fill="hold"/>
                                        <p:tgtEl>
                                          <p:spTgt spid="15"/>
                                        </p:tgtEl>
                                        <p:attrNameLst>
                                          <p:attrName>ppt_h</p:attrName>
                                        </p:attrNameLst>
                                      </p:cBhvr>
                                      <p:tavLst>
                                        <p:tav tm="0">
                                          <p:val>
                                            <p:fltVal val="0"/>
                                          </p:val>
                                        </p:tav>
                                        <p:tav tm="100000">
                                          <p:val>
                                            <p:strVal val="#ppt_h"/>
                                          </p:val>
                                        </p:tav>
                                      </p:tavLst>
                                    </p:anim>
                                    <p:anim calcmode="lin" valueType="num">
                                      <p:cBhvr>
                                        <p:cTn id="62" dur="1000" fill="hold"/>
                                        <p:tgtEl>
                                          <p:spTgt spid="15"/>
                                        </p:tgtEl>
                                        <p:attrNameLst>
                                          <p:attrName>style.rotation</p:attrName>
                                        </p:attrNameLst>
                                      </p:cBhvr>
                                      <p:tavLst>
                                        <p:tav tm="0">
                                          <p:val>
                                            <p:fltVal val="90"/>
                                          </p:val>
                                        </p:tav>
                                        <p:tav tm="100000">
                                          <p:val>
                                            <p:fltVal val="0"/>
                                          </p:val>
                                        </p:tav>
                                      </p:tavLst>
                                    </p:anim>
                                    <p:animEffect transition="in" filter="fade">
                                      <p:cBhvr>
                                        <p:cTn id="63" dur="1000"/>
                                        <p:tgtEl>
                                          <p:spTgt spid="15"/>
                                        </p:tgtEl>
                                      </p:cBhvr>
                                    </p:animEffect>
                                  </p:childTnLst>
                                </p:cTn>
                              </p:par>
                            </p:childTnLst>
                          </p:cTn>
                        </p:par>
                        <p:par>
                          <p:cTn id="64" fill="hold">
                            <p:stCondLst>
                              <p:cond delay="8000"/>
                            </p:stCondLst>
                            <p:childTnLst>
                              <p:par>
                                <p:cTn id="65" presetID="31"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1000" fill="hold"/>
                                        <p:tgtEl>
                                          <p:spTgt spid="16"/>
                                        </p:tgtEl>
                                        <p:attrNameLst>
                                          <p:attrName>ppt_w</p:attrName>
                                        </p:attrNameLst>
                                      </p:cBhvr>
                                      <p:tavLst>
                                        <p:tav tm="0">
                                          <p:val>
                                            <p:fltVal val="0"/>
                                          </p:val>
                                        </p:tav>
                                        <p:tav tm="100000">
                                          <p:val>
                                            <p:strVal val="#ppt_w"/>
                                          </p:val>
                                        </p:tav>
                                      </p:tavLst>
                                    </p:anim>
                                    <p:anim calcmode="lin" valueType="num">
                                      <p:cBhvr>
                                        <p:cTn id="68" dur="1000" fill="hold"/>
                                        <p:tgtEl>
                                          <p:spTgt spid="16"/>
                                        </p:tgtEl>
                                        <p:attrNameLst>
                                          <p:attrName>ppt_h</p:attrName>
                                        </p:attrNameLst>
                                      </p:cBhvr>
                                      <p:tavLst>
                                        <p:tav tm="0">
                                          <p:val>
                                            <p:fltVal val="0"/>
                                          </p:val>
                                        </p:tav>
                                        <p:tav tm="100000">
                                          <p:val>
                                            <p:strVal val="#ppt_h"/>
                                          </p:val>
                                        </p:tav>
                                      </p:tavLst>
                                    </p:anim>
                                    <p:anim calcmode="lin" valueType="num">
                                      <p:cBhvr>
                                        <p:cTn id="69" dur="1000" fill="hold"/>
                                        <p:tgtEl>
                                          <p:spTgt spid="16"/>
                                        </p:tgtEl>
                                        <p:attrNameLst>
                                          <p:attrName>style.rotation</p:attrName>
                                        </p:attrNameLst>
                                      </p:cBhvr>
                                      <p:tavLst>
                                        <p:tav tm="0">
                                          <p:val>
                                            <p:fltVal val="90"/>
                                          </p:val>
                                        </p:tav>
                                        <p:tav tm="100000">
                                          <p:val>
                                            <p:fltVal val="0"/>
                                          </p:val>
                                        </p:tav>
                                      </p:tavLst>
                                    </p:anim>
                                    <p:animEffect transition="in" filter="fade">
                                      <p:cBhvr>
                                        <p:cTn id="70" dur="1000"/>
                                        <p:tgtEl>
                                          <p:spTgt spid="16"/>
                                        </p:tgtEl>
                                      </p:cBhvr>
                                    </p:animEffect>
                                  </p:childTnLst>
                                </p:cTn>
                              </p:par>
                            </p:childTnLst>
                          </p:cTn>
                        </p:par>
                        <p:par>
                          <p:cTn id="71" fill="hold">
                            <p:stCondLst>
                              <p:cond delay="9000"/>
                            </p:stCondLst>
                            <p:childTnLst>
                              <p:par>
                                <p:cTn id="72" presetID="31"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1000" fill="hold"/>
                                        <p:tgtEl>
                                          <p:spTgt spid="19"/>
                                        </p:tgtEl>
                                        <p:attrNameLst>
                                          <p:attrName>ppt_w</p:attrName>
                                        </p:attrNameLst>
                                      </p:cBhvr>
                                      <p:tavLst>
                                        <p:tav tm="0">
                                          <p:val>
                                            <p:fltVal val="0"/>
                                          </p:val>
                                        </p:tav>
                                        <p:tav tm="100000">
                                          <p:val>
                                            <p:strVal val="#ppt_w"/>
                                          </p:val>
                                        </p:tav>
                                      </p:tavLst>
                                    </p:anim>
                                    <p:anim calcmode="lin" valueType="num">
                                      <p:cBhvr>
                                        <p:cTn id="75" dur="1000" fill="hold"/>
                                        <p:tgtEl>
                                          <p:spTgt spid="19"/>
                                        </p:tgtEl>
                                        <p:attrNameLst>
                                          <p:attrName>ppt_h</p:attrName>
                                        </p:attrNameLst>
                                      </p:cBhvr>
                                      <p:tavLst>
                                        <p:tav tm="0">
                                          <p:val>
                                            <p:fltVal val="0"/>
                                          </p:val>
                                        </p:tav>
                                        <p:tav tm="100000">
                                          <p:val>
                                            <p:strVal val="#ppt_h"/>
                                          </p:val>
                                        </p:tav>
                                      </p:tavLst>
                                    </p:anim>
                                    <p:anim calcmode="lin" valueType="num">
                                      <p:cBhvr>
                                        <p:cTn id="76" dur="1000" fill="hold"/>
                                        <p:tgtEl>
                                          <p:spTgt spid="19"/>
                                        </p:tgtEl>
                                        <p:attrNameLst>
                                          <p:attrName>style.rotation</p:attrName>
                                        </p:attrNameLst>
                                      </p:cBhvr>
                                      <p:tavLst>
                                        <p:tav tm="0">
                                          <p:val>
                                            <p:fltVal val="90"/>
                                          </p:val>
                                        </p:tav>
                                        <p:tav tm="100000">
                                          <p:val>
                                            <p:fltVal val="0"/>
                                          </p:val>
                                        </p:tav>
                                      </p:tavLst>
                                    </p:anim>
                                    <p:animEffect transition="in" filter="fade">
                                      <p:cBhvr>
                                        <p:cTn id="77" dur="1000"/>
                                        <p:tgtEl>
                                          <p:spTgt spid="19"/>
                                        </p:tgtEl>
                                      </p:cBhvr>
                                    </p:animEffect>
                                  </p:childTnLst>
                                </p:cTn>
                              </p:par>
                            </p:childTnLst>
                          </p:cTn>
                        </p:par>
                        <p:par>
                          <p:cTn id="78" fill="hold">
                            <p:stCondLst>
                              <p:cond delay="10000"/>
                            </p:stCondLst>
                            <p:childTnLst>
                              <p:par>
                                <p:cTn id="79" presetID="31"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1000" fill="hold"/>
                                        <p:tgtEl>
                                          <p:spTgt spid="27"/>
                                        </p:tgtEl>
                                        <p:attrNameLst>
                                          <p:attrName>ppt_w</p:attrName>
                                        </p:attrNameLst>
                                      </p:cBhvr>
                                      <p:tavLst>
                                        <p:tav tm="0">
                                          <p:val>
                                            <p:fltVal val="0"/>
                                          </p:val>
                                        </p:tav>
                                        <p:tav tm="100000">
                                          <p:val>
                                            <p:strVal val="#ppt_w"/>
                                          </p:val>
                                        </p:tav>
                                      </p:tavLst>
                                    </p:anim>
                                    <p:anim calcmode="lin" valueType="num">
                                      <p:cBhvr>
                                        <p:cTn id="82" dur="1000" fill="hold"/>
                                        <p:tgtEl>
                                          <p:spTgt spid="27"/>
                                        </p:tgtEl>
                                        <p:attrNameLst>
                                          <p:attrName>ppt_h</p:attrName>
                                        </p:attrNameLst>
                                      </p:cBhvr>
                                      <p:tavLst>
                                        <p:tav tm="0">
                                          <p:val>
                                            <p:fltVal val="0"/>
                                          </p:val>
                                        </p:tav>
                                        <p:tav tm="100000">
                                          <p:val>
                                            <p:strVal val="#ppt_h"/>
                                          </p:val>
                                        </p:tav>
                                      </p:tavLst>
                                    </p:anim>
                                    <p:anim calcmode="lin" valueType="num">
                                      <p:cBhvr>
                                        <p:cTn id="83" dur="1000" fill="hold"/>
                                        <p:tgtEl>
                                          <p:spTgt spid="27"/>
                                        </p:tgtEl>
                                        <p:attrNameLst>
                                          <p:attrName>style.rotation</p:attrName>
                                        </p:attrNameLst>
                                      </p:cBhvr>
                                      <p:tavLst>
                                        <p:tav tm="0">
                                          <p:val>
                                            <p:fltVal val="90"/>
                                          </p:val>
                                        </p:tav>
                                        <p:tav tm="100000">
                                          <p:val>
                                            <p:fltVal val="0"/>
                                          </p:val>
                                        </p:tav>
                                      </p:tavLst>
                                    </p:anim>
                                    <p:animEffect transition="in" filter="fade">
                                      <p:cBhvr>
                                        <p:cTn id="84" dur="1000"/>
                                        <p:tgtEl>
                                          <p:spTgt spid="27"/>
                                        </p:tgtEl>
                                      </p:cBhvr>
                                    </p:animEffect>
                                  </p:childTnLst>
                                </p:cTn>
                              </p:par>
                            </p:childTnLst>
                          </p:cTn>
                        </p:par>
                        <p:par>
                          <p:cTn id="85" fill="hold">
                            <p:stCondLst>
                              <p:cond delay="11000"/>
                            </p:stCondLst>
                            <p:childTnLst>
                              <p:par>
                                <p:cTn id="86" presetID="10"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11500"/>
                            </p:stCondLst>
                            <p:childTnLst>
                              <p:par>
                                <p:cTn id="90" presetID="10"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par>
                          <p:cTn id="93" fill="hold">
                            <p:stCondLst>
                              <p:cond delay="12000"/>
                            </p:stCondLst>
                            <p:childTnLst>
                              <p:par>
                                <p:cTn id="94" presetID="10" presetClass="entr" presetSubtype="0"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childTnLst>
                          </p:cTn>
                        </p:par>
                        <p:par>
                          <p:cTn id="97" fill="hold">
                            <p:stCondLst>
                              <p:cond delay="12500"/>
                            </p:stCondLst>
                            <p:childTnLst>
                              <p:par>
                                <p:cTn id="98" presetID="10" presetClass="entr" presetSubtype="0"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childTnLst>
                          </p:cTn>
                        </p:par>
                        <p:par>
                          <p:cTn id="101" fill="hold">
                            <p:stCondLst>
                              <p:cond delay="13000"/>
                            </p:stCondLst>
                            <p:childTnLst>
                              <p:par>
                                <p:cTn id="102" presetID="10" presetClass="entr" presetSubtype="0"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childTnLst>
                          </p:cTn>
                        </p:par>
                        <p:par>
                          <p:cTn id="105" fill="hold">
                            <p:stCondLst>
                              <p:cond delay="13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par>
                          <p:cTn id="109" fill="hold">
                            <p:stCondLst>
                              <p:cond delay="14000"/>
                            </p:stCondLst>
                            <p:childTnLst>
                              <p:par>
                                <p:cTn id="110" presetID="10" presetClass="entr" presetSubtype="0" fill="hold" grpId="0" nodeType="after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500"/>
                                        <p:tgtEl>
                                          <p:spTgt spid="34"/>
                                        </p:tgtEl>
                                      </p:cBhvr>
                                    </p:animEffect>
                                  </p:childTnLst>
                                </p:cTn>
                              </p:par>
                            </p:childTnLst>
                          </p:cTn>
                        </p:par>
                        <p:par>
                          <p:cTn id="113" fill="hold">
                            <p:stCondLst>
                              <p:cond delay="14500"/>
                            </p:stCondLst>
                            <p:childTnLst>
                              <p:par>
                                <p:cTn id="114" presetID="22" presetClass="entr" presetSubtype="8" fill="hold" grpId="0" nodeType="afterEffect">
                                  <p:stCondLst>
                                    <p:cond delay="0"/>
                                  </p:stCondLst>
                                  <p:childTnLst>
                                    <p:set>
                                      <p:cBhvr>
                                        <p:cTn id="115" dur="1" fill="hold">
                                          <p:stCondLst>
                                            <p:cond delay="0"/>
                                          </p:stCondLst>
                                        </p:cTn>
                                        <p:tgtEl>
                                          <p:spTgt spid="36"/>
                                        </p:tgtEl>
                                        <p:attrNameLst>
                                          <p:attrName>style.visibility</p:attrName>
                                        </p:attrNameLst>
                                      </p:cBhvr>
                                      <p:to>
                                        <p:strVal val="visible"/>
                                      </p:to>
                                    </p:set>
                                    <p:animEffect transition="in" filter="wipe(left)">
                                      <p:cBhvr>
                                        <p:cTn id="116" dur="500"/>
                                        <p:tgtEl>
                                          <p:spTgt spid="36"/>
                                        </p:tgtEl>
                                      </p:cBhvr>
                                    </p:animEffect>
                                  </p:childTnLst>
                                </p:cTn>
                              </p:par>
                            </p:childTnLst>
                          </p:cTn>
                        </p:par>
                        <p:par>
                          <p:cTn id="117" fill="hold">
                            <p:stCondLst>
                              <p:cond delay="15000"/>
                            </p:stCondLst>
                            <p:childTnLst>
                              <p:par>
                                <p:cTn id="118" presetID="22" presetClass="entr" presetSubtype="8" fill="hold" grpId="0" nodeType="after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wipe(left)">
                                      <p:cBhvr>
                                        <p:cTn id="120" dur="500"/>
                                        <p:tgtEl>
                                          <p:spTgt spid="37"/>
                                        </p:tgtEl>
                                      </p:cBhvr>
                                    </p:animEffect>
                                  </p:childTnLst>
                                </p:cTn>
                              </p:par>
                            </p:childTnLst>
                          </p:cTn>
                        </p:par>
                        <p:par>
                          <p:cTn id="121" fill="hold">
                            <p:stCondLst>
                              <p:cond delay="15500"/>
                            </p:stCondLst>
                            <p:childTnLst>
                              <p:par>
                                <p:cTn id="122" presetID="22" presetClass="entr" presetSubtype="8" fill="hold" grpId="0" nodeType="after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wipe(left)">
                                      <p:cBhvr>
                                        <p:cTn id="124" dur="500"/>
                                        <p:tgtEl>
                                          <p:spTgt spid="38"/>
                                        </p:tgtEl>
                                      </p:cBhvr>
                                    </p:animEffect>
                                  </p:childTnLst>
                                </p:cTn>
                              </p:par>
                            </p:childTnLst>
                          </p:cTn>
                        </p:par>
                        <p:par>
                          <p:cTn id="125" fill="hold">
                            <p:stCondLst>
                              <p:cond delay="16000"/>
                            </p:stCondLst>
                            <p:childTnLst>
                              <p:par>
                                <p:cTn id="126" presetID="22" presetClass="entr" presetSubtype="8" fill="hold" grpId="0" nodeType="afterEffect">
                                  <p:stCondLst>
                                    <p:cond delay="0"/>
                                  </p:stCondLst>
                                  <p:childTnLst>
                                    <p:set>
                                      <p:cBhvr>
                                        <p:cTn id="127" dur="1" fill="hold">
                                          <p:stCondLst>
                                            <p:cond delay="0"/>
                                          </p:stCondLst>
                                        </p:cTn>
                                        <p:tgtEl>
                                          <p:spTgt spid="39"/>
                                        </p:tgtEl>
                                        <p:attrNameLst>
                                          <p:attrName>style.visibility</p:attrName>
                                        </p:attrNameLst>
                                      </p:cBhvr>
                                      <p:to>
                                        <p:strVal val="visible"/>
                                      </p:to>
                                    </p:set>
                                    <p:animEffect transition="in" filter="wipe(left)">
                                      <p:cBhvr>
                                        <p:cTn id="128" dur="500"/>
                                        <p:tgtEl>
                                          <p:spTgt spid="39"/>
                                        </p:tgtEl>
                                      </p:cBhvr>
                                    </p:animEffect>
                                  </p:childTnLst>
                                </p:cTn>
                              </p:par>
                            </p:childTnLst>
                          </p:cTn>
                        </p:par>
                        <p:par>
                          <p:cTn id="129" fill="hold">
                            <p:stCondLst>
                              <p:cond delay="16500"/>
                            </p:stCondLst>
                            <p:childTnLst>
                              <p:par>
                                <p:cTn id="130" presetID="22" presetClass="entr" presetSubtype="8" fill="hold" grpId="0" nodeType="afterEffect">
                                  <p:stCondLst>
                                    <p:cond delay="0"/>
                                  </p:stCondLst>
                                  <p:childTnLst>
                                    <p:set>
                                      <p:cBhvr>
                                        <p:cTn id="131" dur="1" fill="hold">
                                          <p:stCondLst>
                                            <p:cond delay="0"/>
                                          </p:stCondLst>
                                        </p:cTn>
                                        <p:tgtEl>
                                          <p:spTgt spid="40"/>
                                        </p:tgtEl>
                                        <p:attrNameLst>
                                          <p:attrName>style.visibility</p:attrName>
                                        </p:attrNameLst>
                                      </p:cBhvr>
                                      <p:to>
                                        <p:strVal val="visible"/>
                                      </p:to>
                                    </p:set>
                                    <p:animEffect transition="in" filter="wipe(left)">
                                      <p:cBhvr>
                                        <p:cTn id="132" dur="500"/>
                                        <p:tgtEl>
                                          <p:spTgt spid="40"/>
                                        </p:tgtEl>
                                      </p:cBhvr>
                                    </p:animEffect>
                                  </p:childTnLst>
                                </p:cTn>
                              </p:par>
                            </p:childTnLst>
                          </p:cTn>
                        </p:par>
                        <p:par>
                          <p:cTn id="133" fill="hold">
                            <p:stCondLst>
                              <p:cond delay="17000"/>
                            </p:stCondLst>
                            <p:childTnLst>
                              <p:par>
                                <p:cTn id="134" presetID="22" presetClass="entr" presetSubtype="8" fill="hold" grpId="0" nodeType="afterEffect">
                                  <p:stCondLst>
                                    <p:cond delay="0"/>
                                  </p:stCondLst>
                                  <p:childTnLst>
                                    <p:set>
                                      <p:cBhvr>
                                        <p:cTn id="135" dur="1" fill="hold">
                                          <p:stCondLst>
                                            <p:cond delay="0"/>
                                          </p:stCondLst>
                                        </p:cTn>
                                        <p:tgtEl>
                                          <p:spTgt spid="41"/>
                                        </p:tgtEl>
                                        <p:attrNameLst>
                                          <p:attrName>style.visibility</p:attrName>
                                        </p:attrNameLst>
                                      </p:cBhvr>
                                      <p:to>
                                        <p:strVal val="visible"/>
                                      </p:to>
                                    </p:set>
                                    <p:animEffect transition="in" filter="wipe(left)">
                                      <p:cBhvr>
                                        <p:cTn id="13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17" grpId="0"/>
      <p:bldP spid="2" grpId="0" bldLvl="0" animBg="1"/>
      <p:bldP spid="13" grpId="0" bldLvl="0" animBg="1"/>
      <p:bldP spid="14" grpId="0" bldLvl="0" animBg="1"/>
      <p:bldP spid="15" grpId="0" bldLvl="0" animBg="1"/>
      <p:bldP spid="16" grpId="0" bldLvl="0" animBg="1"/>
      <p:bldP spid="19" grpId="0" bldLvl="0" animBg="1"/>
      <p:bldP spid="27" grpId="0" bldLvl="0" animBg="1"/>
      <p:bldP spid="28" grpId="0"/>
      <p:bldP spid="29" grpId="0"/>
      <p:bldP spid="30" grpId="0"/>
      <p:bldP spid="31" grpId="0"/>
      <p:bldP spid="32" grpId="0"/>
      <p:bldP spid="33" grpId="0"/>
      <p:bldP spid="34" grpId="0"/>
      <p:bldP spid="36" grpId="0"/>
      <p:bldP spid="37" grpId="0"/>
      <p:bldP spid="38" grpId="0"/>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一、老年胃食管反流病病人的护理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3" name="表格 2"/>
          <p:cNvGraphicFramePr/>
          <p:nvPr>
            <p:custDataLst>
              <p:tags r:id="rId2"/>
            </p:custDataLst>
          </p:nvPr>
        </p:nvGraphicFramePr>
        <p:xfrm>
          <a:off x="612775" y="986790"/>
          <a:ext cx="7908925" cy="3678555"/>
        </p:xfrm>
        <a:graphic>
          <a:graphicData uri="http://schemas.openxmlformats.org/drawingml/2006/table">
            <a:tbl>
              <a:tblPr firstRow="1" bandRow="1">
                <a:tableStyleId>{5940675A-B579-460E-94D1-54222C63F5DA}</a:tableStyleId>
              </a:tblPr>
              <a:tblGrid>
                <a:gridCol w="810260"/>
                <a:gridCol w="7098665"/>
              </a:tblGrid>
              <a:tr h="12128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60642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老人不宜穿过紧的内衣和紧束腰带；避免经常弯腰和举重物；餐后不宜立即平卧,可适当散步；保持大便通畅,便秘时不要用力排便,可在睡前按摩腹部缓解便秘，必要时遵据医嘱给予缓泻剂帮助排便；睡眠时将床头抬高15cm-20cm，取左侧卧位，避免睡前饱食，可减少反流发生；日常要劳逸结合，适量运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964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进餐定时，少食多餐，细嚼慢咽，避免过饱，避免吃过冷、过热、过硬、过咸的食物；餐后适当散步，不立即平卧，睡前2h避免进食；饮食以高蛋白、高纤维为主，高蛋白可刺激胃泌素分泌，使食管括约肌压力增加，高纤维可保持大便通畅，避免增加腹内压力，如新鲜蔬菜、水果、瘦肉、鱼、牛奶和豆制品等；减少高脂食物摄入，如巧克力、肥肉、煎鸡蛋等，烹调以煮、炖、烩为主，不宜油、煎、炸；减少刺激性食品和酸性饮料摄入，忌烟酒、浓茶、咖啡；每次反酸喝少许温开水，以冲洗被酸烧灼过的食管粘膜，少量多次，每次不超过200ml，加强口腔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注意观察患者疼痛的部位、性质、程度、持续时间及伴随症状，如病人出现呕血、黑便等情况提示有消化道出血，应立即报告医护人员。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642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老年人胃食管反流病经常采取促胃食管排空的动力药、抑酸药和黏膜保护剂等联合用药。注意正确的服药时间和方法,口服药应在餐后直立吞服,有利充分吸收；胃肠动力药和黏膜保护剂应在餐前服用；抑酸药在睡前服效果更好；凝胶服后不宜立即喝水等；对消化道有刺激的药物宜餐后服用,避免刺激黏膜加重副作用；用药后认真观察药物疗效及毒副作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450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心理因素对消化系统的影响非常大，焦虑、抑郁都会让消化系统出现不良反应，所以在紧张的时候注意帮助老人缓解压力；疼痛发作时可以通过转移注意力，稳定老人的情绪，消除其恐惧焦虑、忧郁等心理，使老人情绪放松，增强对疼痛的耐受性。</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000" b="0">
                          <a:latin typeface="宋体" panose="02010600030101010101" pitchFamily="2" charset="-122"/>
                          <a:ea typeface="宋体" panose="02010600030101010101" pitchFamily="2" charset="-122"/>
                          <a:cs typeface="宋体" panose="02010600030101010101" pitchFamily="2" charset="-122"/>
                        </a:rPr>
                        <a:t>为老人讲解有关疾病的知识，鼓励老人积极参加一些有益的文体活动，劳逸结合，注意自我管理和自我减压，注意减少一切使腹压增高的因素，如肥胖、便秘、咳嗽、穿紧身衣服、餐后弯腰、搬重物等，避免诱发或加重食物反流。</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二、老年良性前列腺增生病人的护理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lang="zh-CN" sz="1400" b="0">
                <a:ea typeface="宋体" panose="02010600030101010101" pitchFamily="2" charset="-122"/>
              </a:rPr>
              <a:t>良性前列腺增生( benign prostatic hyperplasia,BPH)是男性老年人常见疾病之一,其导致的排尿困难等下尿路症状及相关并发症严重影响老年男性的生活质量。前列腺增生症的自然病史可分为两个时期,即病理期和临床期。</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二、老年良性前列腺增生病人的护理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0275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2.不良饮食习惯 </a:t>
            </a:r>
            <a:endParaRPr lang="zh-CN" sz="1400">
              <a:ea typeface="宋体" panose="02010600030101010101" pitchFamily="2" charset="-122"/>
            </a:endParaRPr>
          </a:p>
          <a:p>
            <a:pPr indent="0">
              <a:lnSpc>
                <a:spcPct val="180000"/>
              </a:lnSpc>
            </a:pPr>
            <a:r>
              <a:rPr lang="zh-CN" sz="1400">
                <a:ea typeface="宋体" panose="02010600030101010101" pitchFamily="2" charset="-122"/>
              </a:rPr>
              <a:t>3.不良的生活方式</a:t>
            </a:r>
            <a:endParaRPr lang="zh-CN" sz="1400">
              <a:ea typeface="宋体" panose="02010600030101010101" pitchFamily="2" charset="-122"/>
            </a:endParaRPr>
          </a:p>
          <a:p>
            <a:pPr indent="0">
              <a:lnSpc>
                <a:spcPct val="180000"/>
              </a:lnSpc>
            </a:pPr>
            <a:r>
              <a:rPr lang="zh-CN" sz="1400">
                <a:ea typeface="宋体" panose="02010600030101010101" pitchFamily="2" charset="-122"/>
              </a:rPr>
              <a:t>4.慢性炎症 </a:t>
            </a:r>
            <a:endParaRPr lang="zh-CN" sz="1400">
              <a:ea typeface="宋体" panose="02010600030101010101" pitchFamily="2" charset="-122"/>
            </a:endParaRPr>
          </a:p>
          <a:p>
            <a:pPr indent="0">
              <a:lnSpc>
                <a:spcPct val="180000"/>
              </a:lnSpc>
            </a:pPr>
            <a:r>
              <a:rPr lang="zh-CN" sz="1400">
                <a:ea typeface="宋体" panose="02010600030101010101" pitchFamily="2" charset="-122"/>
              </a:rPr>
              <a:t>5.其他因素</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二、老年良性前列腺增生病人的护理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8293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1181735" y="1176655"/>
          <a:ext cx="6780530" cy="2743200"/>
        </p:xfrm>
        <a:graphic>
          <a:graphicData uri="http://schemas.openxmlformats.org/drawingml/2006/table">
            <a:tbl>
              <a:tblPr firstRow="1" bandRow="1">
                <a:tableStyleId>{5940675A-B579-460E-94D1-54222C63F5DA}</a:tableStyleId>
              </a:tblPr>
              <a:tblGrid>
                <a:gridCol w="1447800"/>
                <a:gridCol w="5332730"/>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尿频</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尿频是最早、最常见的症状，主要因为前列腺充血刺激和尿道阻力增加，膀胱残余尿量增多，膀胱相对有效容量缩小所致，随着尿路梗阻加重，排尿次数明显增加，常伴有尿急，以夜间为甚。</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进行性排尿困难</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进行性排尿困难是最主要症状，发展缓慢，轻度梗阻时排尿迟缓、断续、尿后滴沥；重度梗阻时排尿费力、射程缩短、尿线细而无力，终成滴沥状。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尿潴留、尿失禁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当梗阻逐渐加重，残余尿量逐渐增多，膀胱逼尿肌功能下降，收缩力减弱，膀胱功能失代偿，导致慢性尿潴留；当膀胱过度充盈时，张力超过尿道内口阻力时，出现充盈性尿失禁。前列腺增生较重的晚期患者，梗阻严重时可因受凉、劳累、久坐、饮酒、进食辛辣饮食、憋尿时间过长或感染等原因导致前列腺明显充血、水肿，尿道阻力急剧增大，可发生急性尿潴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并发症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膀胱长期残余尿液，易诱发膀胱结石和下尿路感染，可出现排尿中断、血尿、脓尿、尿频、尿急和尿痛等症状；长期排尿时腹内压增大，可诱发腹股沟疝、痔、脱肛等；长期膀胱充盈，尿液返流可引起输尿管、肾盂积水和慢性肾衰竭等而出现相应症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二、老年良性前列腺增生病人的护理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63650" y="1486535"/>
            <a:ext cx="7201535" cy="1921510"/>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sz="1400" b="0">
                <a:ea typeface="宋体" panose="02010600030101010101" pitchFamily="2" charset="-122"/>
              </a:rPr>
              <a:t>通过血液常规、尿常规、超声检查、直肠指检、尿流率测定及肾功能检查可了解前列腺增生的情况，测定膀胱残余尿量，判断尿道梗阻程度，了解有无膀胱结石、上尿路积水和肾功能损伤等情况。治疗原则是解除尿路梗阻，防治并发症。无明显梗阻者无需处理；梗阻较轻或不能耐受手术者，采用非手术治疗；梗阻严重、残余尿量＞50ml、最大尿流率＜10ml/s、发生过多次急性尿潴留、出现并发症和非手术治疗无效者需手术治疗。</a:t>
            </a:r>
            <a:endParaRPr sz="1400" b="0">
              <a:ea typeface="宋体" panose="02010600030101010101" pitchFamily="2" charset="-122"/>
            </a:endParaRPr>
          </a:p>
        </p:txBody>
      </p:sp>
      <p:pic>
        <p:nvPicPr>
          <p:cNvPr id="150" name="图片 89" descr="u=750940128,512081222&amp;fm=26&amp;gp=0"/>
          <p:cNvPicPr>
            <a:picLocks noChangeAspect="1"/>
          </p:cNvPicPr>
          <p:nvPr/>
        </p:nvPicPr>
        <p:blipFill>
          <a:blip r:embed="rId2" cstate="print"/>
          <a:stretch>
            <a:fillRect/>
          </a:stretch>
        </p:blipFill>
        <p:spPr>
          <a:xfrm>
            <a:off x="5425440" y="3408045"/>
            <a:ext cx="2878455" cy="15849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二、老年良性前列腺增生病人的护理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4" name="表格 3"/>
          <p:cNvGraphicFramePr/>
          <p:nvPr>
            <p:custDataLst>
              <p:tags r:id="rId2"/>
            </p:custDataLst>
          </p:nvPr>
        </p:nvGraphicFramePr>
        <p:xfrm>
          <a:off x="692468" y="978122"/>
          <a:ext cx="7546975" cy="3394710"/>
        </p:xfrm>
        <a:graphic>
          <a:graphicData uri="http://schemas.openxmlformats.org/drawingml/2006/table">
            <a:tbl>
              <a:tblPr firstRow="1" bandRow="1">
                <a:tableStyleId>{5940675A-B579-460E-94D1-54222C63F5DA}</a:tableStyleId>
              </a:tblPr>
              <a:tblGrid>
                <a:gridCol w="930910"/>
                <a:gridCol w="6616065"/>
              </a:tblGrid>
              <a:tr h="13970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42037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一般护理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老年人生活起居有规律，夜间尿频时可在床旁放便器或床尽量靠近洗手间；有尿意时不要憋尿；平时可适当做肛门会阴舒缩运动，促进血液循环，减轻前列腺充血水肿。</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进食营养丰富、易消化、粗纤维的食物，保持大便通畅；忌饮酒及进食辛辣刺激性饮食；鼓励老人白天饮水，避免睡前饮水，以免夜尿增多。</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73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主要观察病人的排尿情况，同时应注意观察病人有无慢性老年性疾病存在，了解心、肝、肾、肺等重要脏器的功能情况，及时发现并发症并报告医护人员。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73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对症护理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发生急性尿潴留，应给予临时或留置导管术，必要时可行耻骨上膀胱造口术；控制感染、预防发生肾功能损害。在留置导尿或耻骨上膀胱造口引流期间，要保持持续引流通畅，为预防感染应每天2次留置尿管护理和膀胱冲洗。</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040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药物治疗者密切观察排尿情况，应注意药物疗效和不良反应，；α1-受体阻滞剂有头昏、心悸、直立性低血压等副作用，最好睡前服用，服用后卧床休息，用药期间注意观察不良反应并定时监测血压；5α-还原酶抑制剂在服药后4～6周才起效，停药后前列腺恢复增生，因此需终身服药，向老人讲解坚持长期坚持服药的意义。</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长期的尿频和排尿困难等症状，严重影响老人生活和休息，易产生烦躁、焦虑等心理反应。应给予老人关心安慰和心理疏导，消除不良情绪。</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007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向老人讲解有关疾病知识，养成良好的生活习惯；睡眠要充足，保持大便通畅；避免辛辣刺激食物，忌烟酒；注意保暖，避免受凉和劳累、避免久坐不动以防引起急性尿潴留；按时服药；适当做肛门会阴舒缩运动，减轻前列腺充血水肿。</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94267" y="2706121"/>
            <a:ext cx="7756525" cy="521970"/>
          </a:xfrm>
          <a:prstGeom prst="rect">
            <a:avLst/>
          </a:prstGeom>
          <a:noFill/>
        </p:spPr>
        <p:txBody>
          <a:bodyPr wrap="none" rtlCol="0">
            <a:spAutoFit/>
          </a:bodyPr>
          <a:lstStyle/>
          <a:p>
            <a:pPr algn="l"/>
            <a:r>
              <a:rPr sz="2800" b="1">
                <a:solidFill>
                  <a:srgbClr val="FF7F7F"/>
                </a:solidFill>
                <a:latin typeface="微软雅黑" panose="020B0503020204020204" charset="-122"/>
                <a:ea typeface="微软雅黑" panose="020B0503020204020204" charset="-122"/>
              </a:rPr>
              <a:t>任务五 老年内分泌与代谢性常见疾病病人的护理</a:t>
            </a:r>
            <a:endParaRPr sz="28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一、老年糖尿病病人的护理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老年糖尿病( diabetes mellitus,DM)是指老年人由于体内胰岛素分泌不足或胰岛素作用障碍，引起内分泌失调，从而导致物质代谢紊乱，出现高血糖、高血脂,蛋白质、水与电解质等紊乱的代谢病。</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一、老年糖尿病病人的护理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164020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2.遗传易感</a:t>
            </a:r>
            <a:endParaRPr lang="zh-CN" sz="1400">
              <a:ea typeface="宋体" panose="02010600030101010101" pitchFamily="2" charset="-122"/>
            </a:endParaRPr>
          </a:p>
          <a:p>
            <a:pPr indent="0">
              <a:lnSpc>
                <a:spcPct val="180000"/>
              </a:lnSpc>
            </a:pPr>
            <a:r>
              <a:rPr lang="zh-CN" sz="1400">
                <a:ea typeface="宋体" panose="02010600030101010101" pitchFamily="2" charset="-122"/>
              </a:rPr>
              <a:t>3.生活方式 </a:t>
            </a:r>
            <a:endParaRPr lang="zh-CN" sz="1400">
              <a:ea typeface="宋体" panose="02010600030101010101" pitchFamily="2" charset="-122"/>
            </a:endParaRPr>
          </a:p>
          <a:p>
            <a:pPr indent="0">
              <a:lnSpc>
                <a:spcPct val="180000"/>
              </a:lnSpc>
            </a:pPr>
            <a:r>
              <a:rPr lang="zh-CN" sz="1400">
                <a:ea typeface="宋体" panose="02010600030101010101" pitchFamily="2" charset="-122"/>
              </a:rPr>
              <a:t>4.免疫系统异常</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一、老年糖尿病病人的护理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1113155" y="1176655"/>
          <a:ext cx="6917690" cy="3291840"/>
        </p:xfrm>
        <a:graphic>
          <a:graphicData uri="http://schemas.openxmlformats.org/drawingml/2006/table">
            <a:tbl>
              <a:tblPr firstRow="1" bandRow="1">
                <a:tableStyleId>{5940675A-B579-460E-94D1-54222C63F5DA}</a:tableStyleId>
              </a:tblPr>
              <a:tblGrid>
                <a:gridCol w="1076325"/>
                <a:gridCol w="5841365"/>
              </a:tblGrid>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起病隐匿且症状不典型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三多一少”即多饮、多食、多尿及体重减少是糖尿病的典型临床表现，但多数老年糖尿病人常无典型的“三多”症状，仅体重下降十分明显。因老年人口渴中枢不敏感，不容易出现口渴多饮；老年人常伴有肾动脉硬化、肾脏老化、肾小球滤过率减低，而使老年人肾糖阈较年轻人高，血糖轻度升高时不出现明显的多饮、多尿症状，仅有1/4-1/5老年病人有多饮、多尿、多食及体重减轻的症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易发生低血糖</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老年人自身保健能力及治疗依从性差，可使血糖控制不良或用药不当易发生低血糖。低血糖的主要症状为乏力、心慌、手抖、头晕、饥饿、烦躁、抽搐、焦虑，严重低血糖对神经系统影响很大，可发生昏迷（低血糖昏迷），昏迷6小时以上可造成不可恢复的脑组织损害，甚至死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反复感染</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老年糖尿病病人常并发各种感染，且感染可为首发症状；较易发生疖、痈等皮肤化脓性感染，足癣、体癣等皮肤真菌感染，女性患者常合并真菌性阴道炎，以及褥疮感染、尿路感染、呼吸道感染等，甚至全身感染败血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皮肤瘙痒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由于高血糖及末梢神经病变导致皮肤干燥和感觉异常,病人可有皮肤瘙痒；女病人因尿糖刺激局部皮肤,可出现外阴瘙痒。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并发症多</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急性并发症包括急性高渗性非酮症糖尿病昏迷和糖尿病酮症酸中毒；慢性并发症包括各种大血管或微血管病变，如高血压、冠心病、脑卒中、糖尿病肾病、糖尿病性视网膜病变，糖尿病神经性病变，糖尿病足等。</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45422" y="2619761"/>
            <a:ext cx="7054850" cy="768350"/>
          </a:xfrm>
          <a:prstGeom prst="rect">
            <a:avLst/>
          </a:prstGeom>
          <a:noFill/>
        </p:spPr>
        <p:txBody>
          <a:bodyPr wrap="none" rtlCol="0">
            <a:spAutoFit/>
          </a:bodyPr>
          <a:lstStyle/>
          <a:p>
            <a:pPr algn="l"/>
            <a:r>
              <a:rPr sz="4400" b="1">
                <a:solidFill>
                  <a:srgbClr val="FF7F7F"/>
                </a:solidFill>
                <a:latin typeface="微软雅黑" panose="020B0503020204020204" charset="-122"/>
                <a:ea typeface="微软雅黑" panose="020B0503020204020204" charset="-122"/>
              </a:rPr>
              <a:t>任务一 老年疾病的主要特点</a:t>
            </a:r>
            <a:endParaRPr sz="44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一、老年糖尿病病人的护理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921510"/>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lang="zh-CN" sz="1400" b="0">
                <a:ea typeface="宋体" panose="02010600030101010101" pitchFamily="2" charset="-122"/>
              </a:rPr>
              <a:t>通过葡萄糖测定、尿糖测定、葡萄糖耐量实验、糖化血红蛋白、胰岛素和胰岛素释放试验等可了解血糖、尿糖及胰岛功能情况，便于糖尿病的诊断、分型和指导治疗。治疗原则是早期治疗、综合治疗、治疗措施个性化，通过饮食治疗、运动治疗、药物治疗、血糖监测、健康教育，使老人血糖达到或接近正常水平，纠正代谢紊乱，消除糖尿病症状，防止或延缓并发症，降低死亡率。 </a:t>
            </a:r>
            <a:endParaRPr lang="zh-CN"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一、老年糖尿病病人的护理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4" name="表格 3"/>
          <p:cNvGraphicFramePr/>
          <p:nvPr>
            <p:custDataLst>
              <p:tags r:id="rId2"/>
            </p:custDataLst>
          </p:nvPr>
        </p:nvGraphicFramePr>
        <p:xfrm>
          <a:off x="275273" y="896842"/>
          <a:ext cx="8593455" cy="3874770"/>
        </p:xfrm>
        <a:graphic>
          <a:graphicData uri="http://schemas.openxmlformats.org/drawingml/2006/table">
            <a:tbl>
              <a:tblPr firstRow="1" bandRow="1">
                <a:tableStyleId>{5940675A-B579-460E-94D1-54222C63F5DA}</a:tableStyleId>
              </a:tblPr>
              <a:tblGrid>
                <a:gridCol w="735965"/>
                <a:gridCol w="7857490"/>
              </a:tblGrid>
              <a:tr h="15240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48514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一般病人可适当运动，有严重并发症者需要卧床休息；注意个人卫生，宜穿宽松、干燥、清洁的鞋袜，勤检查双足，防止皮肤、外阴与泌尿系感染，发现有感染征象时要及时处理；洗脚水温度﹤37℃，防止足部烫伤，洗后用柔软干毛巾擦干，尤其是足趾间，保持足部清洁、干燥，趾甲不要修剪过短以免伤及甲沟，避免赤脚行走，穿鞋前检查鞋内有无异物或异常；慎用热水袋或电热毯取暖，以免烫伤。</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643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老人自觉执行糖尿病饮食，根据患者的理想体重及活动，计算出每日所需总热量及碳水化合物、蛋白质、脂肪的比例，给予低糖、低脂、高维生素、富含蛋白质和纤维素饮食；主食分配根据患者饮食习惯,三分法:每餐各占日需总热量的1/3，五分法:将日需总热量分为五等份,早中晚分别占总热量的1/5、2/5、2/5，七分法:日需总热量分为七等分,早、中、晚及睡前热量摄入分别占总热量1/7、2/7、2/7、2/7；按每天4餐或5餐分配饮食，预防低血糖反应；严格限制各种甜食，包括各种含糖的水果、饮料及食品,可用甜味剂如木糖醇、蛋白糖、甜菊片。</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4495">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运动护理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适当运动有利于减轻体重、提高胰岛素敏感性，改善血糖和脂代谢紊乱。一般病人可适当运动，最佳运动时间是餐后1小时（以进食开始计时），运动时间为30-40分钟；运动要量力而行，进行有氧运动，如散步、慢跑、骑自行车、做广播操、太极拳等；强度为活动时脉率（次/分）=170-年龄；避免空腹运动，随身携带糖果，运动后做好运动日记。</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4505">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监测老人血糖、血压、皮肤及体重以判断病情，观察有无酮症酸中毒、高渗性昏迷及低血糖等情况发生；老人出现疲乏、食欲减退、恶心、呕吐、腹痛，伴头痛、嗜睡、呼吸加深加快、有烂苹果味警惕发生糖尿病酮症酸中毒；老人出现心悸、出汗、饥饿感、软弱无力、手抖、面色苍白、神志改变、视物不清、认知障碍、抽搐和昏迷警惕发生低血糖反应；对病程长的病人要注意皮肤观察，重视并及时处理微小的皮肤擦伤，防止“糖尿病足”的发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7065">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遵医嘱给予药物降糖治疗，定时监测血糖变化，以免发生低血糖，如果发生低血糖应立即采取措施，并通知医生及时调整药物剂量；老年糖尿病病人服用药物应尽量避免肾损害，加用胰岛素时，尽早应用，睡前注射，从小剂量开始逐步增加，治疗时注意低血糖与低血钾的发生；磺酰脲类药物建议使用短效制；双胍类药物用于肥胖者，不良反应以胃肠道反应为主，餐中或餐后服药可减轻不良反应，肝肾功能不全者慎用；噻唑烷二酮类药物不宜用于合并心力衰竭、活动性肝病、严重骨质疏松的老年人；葡萄糖苷酶抑制剂尤适用于老年</a:t>
                      </a:r>
                      <a:r>
                        <a:rPr lang="en-US" sz="1000" b="0">
                          <a:latin typeface="宋体" panose="02010600030101010101" pitchFamily="2" charset="-122"/>
                          <a:ea typeface="宋体" panose="02010600030101010101" pitchFamily="2" charset="-122"/>
                          <a:cs typeface="宋体" panose="02010600030101010101" pitchFamily="2" charset="-122"/>
                        </a:rPr>
                        <a:t>糖尿病</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病人，可致腹胀、腹泻，餐前30分钟内服用或进餐时嚼服。</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257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 心理护理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糖尿病为终身性疾病，病程漫长、严格的饮食控制、多器官、多组织结构功能障碍使老人产生焦虑、抑郁等心理反应，应与老人加强沟通，讲解糖尿病基本知识，以解除其焦虑的心理，提高治疗的依从性。</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860">
                <a:tc>
                  <a:txBody>
                    <a:bodyPr/>
                    <a:p>
                      <a:pPr indent="0" algn="ctr">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000" b="0">
                          <a:latin typeface="宋体" panose="02010600030101010101" pitchFamily="2" charset="-122"/>
                          <a:ea typeface="宋体" panose="02010600030101010101" pitchFamily="2" charset="-122"/>
                          <a:cs typeface="宋体" panose="02010600030101010101" pitchFamily="2" charset="-122"/>
                        </a:rPr>
                        <a:t>糖尿病作为一种慢性病，并发症多，增强老年人的自护能力是提高生活质量的关键。让老人了解糖尿病的病因、表现与治疗方法等知识，使其自觉执行饮食治疗的具体要求和措施；掌握正确洗澡和足部护理的方法；指导老人正确运动锻炼的具体方法及注意事项；教会老年人低血糖反应的自我处理方法，随身常备糖果，发生低血糖反应第一时间食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低血糖反应的急救</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186" name="组合 186"/>
          <p:cNvGrpSpPr/>
          <p:nvPr/>
        </p:nvGrpSpPr>
        <p:grpSpPr>
          <a:xfrm>
            <a:off x="2282190" y="470535"/>
            <a:ext cx="4715510" cy="4557395"/>
            <a:chOff x="2616" y="503483"/>
            <a:chExt cx="7450" cy="7400"/>
          </a:xfrm>
        </p:grpSpPr>
        <p:cxnSp>
          <p:nvCxnSpPr>
            <p:cNvPr id="181" name="直接箭头连接符 181"/>
            <p:cNvCxnSpPr>
              <a:stCxn id="155" idx="3"/>
            </p:cNvCxnSpPr>
            <p:nvPr/>
          </p:nvCxnSpPr>
          <p:spPr>
            <a:xfrm>
              <a:off x="7508" y="504607"/>
              <a:ext cx="202" cy="9"/>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nvGrpSpPr>
            <p:cNvPr id="147" name="组合 147"/>
            <p:cNvGrpSpPr/>
            <p:nvPr/>
          </p:nvGrpSpPr>
          <p:grpSpPr>
            <a:xfrm>
              <a:off x="2616" y="503483"/>
              <a:ext cx="7451" cy="7401"/>
              <a:chOff x="7119" y="54573"/>
              <a:chExt cx="7451" cy="7401"/>
            </a:xfrm>
          </p:grpSpPr>
          <p:grpSp>
            <p:nvGrpSpPr>
              <p:cNvPr id="148" name="组合 61"/>
              <p:cNvGrpSpPr/>
              <p:nvPr/>
            </p:nvGrpSpPr>
            <p:grpSpPr>
              <a:xfrm>
                <a:off x="7119" y="55259"/>
                <a:ext cx="7451" cy="6715"/>
                <a:chOff x="5012" y="56247"/>
                <a:chExt cx="7451" cy="6715"/>
              </a:xfrm>
            </p:grpSpPr>
            <p:grpSp>
              <p:nvGrpSpPr>
                <p:cNvPr id="149" name="组合 58"/>
                <p:cNvGrpSpPr/>
                <p:nvPr/>
              </p:nvGrpSpPr>
              <p:grpSpPr>
                <a:xfrm rot="0">
                  <a:off x="5012" y="56247"/>
                  <a:ext cx="7451" cy="6715"/>
                  <a:chOff x="5012" y="56247"/>
                  <a:chExt cx="7451" cy="6715"/>
                </a:xfrm>
              </p:grpSpPr>
              <p:grpSp>
                <p:nvGrpSpPr>
                  <p:cNvPr id="150" name="组合 55"/>
                  <p:cNvGrpSpPr/>
                  <p:nvPr/>
                </p:nvGrpSpPr>
                <p:grpSpPr>
                  <a:xfrm>
                    <a:off x="5012" y="56247"/>
                    <a:ext cx="4893" cy="2526"/>
                    <a:chOff x="5012" y="56247"/>
                    <a:chExt cx="4893" cy="2526"/>
                  </a:xfrm>
                </p:grpSpPr>
                <p:grpSp>
                  <p:nvGrpSpPr>
                    <p:cNvPr id="151" name="组合 53"/>
                    <p:cNvGrpSpPr/>
                    <p:nvPr/>
                  </p:nvGrpSpPr>
                  <p:grpSpPr>
                    <a:xfrm>
                      <a:off x="5012" y="56255"/>
                      <a:ext cx="2301" cy="2252"/>
                      <a:chOff x="5012" y="56255"/>
                      <a:chExt cx="2301" cy="2252"/>
                    </a:xfrm>
                  </p:grpSpPr>
                  <p:sp>
                    <p:nvSpPr>
                      <p:cNvPr id="152" name="文本框 24"/>
                      <p:cNvSpPr txBox="1"/>
                      <p:nvPr/>
                    </p:nvSpPr>
                    <p:spPr>
                      <a:xfrm>
                        <a:off x="5012" y="56255"/>
                        <a:ext cx="2301" cy="891"/>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1200"/>
                          </a:lnSpc>
                        </a:pPr>
                        <a:r>
                          <a:rPr lang="en-US" altLang="zh-CN" sz="900" b="1" kern="100">
                            <a:latin typeface="等线" panose="02010600030101010101" charset="-122"/>
                            <a:ea typeface="等线" panose="02010600030101010101" charset="-122"/>
                            <a:cs typeface="等线" panose="02010600030101010101" charset="-122"/>
                            <a:sym typeface="Times New Roman" panose="02020603050405020304"/>
                          </a:rPr>
                          <a:t>核对</a:t>
                        </a:r>
                        <a:endParaRPr lang="en-US" altLang="zh-CN" sz="900" b="1" kern="100">
                          <a:latin typeface="等线" panose="02010600030101010101" charset="-122"/>
                          <a:ea typeface="等线" panose="02010600030101010101" charset="-122"/>
                          <a:cs typeface="等线" panose="02010600030101010101" charset="-122"/>
                          <a:sym typeface="Times New Roman" panose="02020603050405020304"/>
                        </a:endParaRPr>
                      </a:p>
                      <a:p>
                        <a:pPr algn="just">
                          <a:lnSpc>
                            <a:spcPts val="12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医嘱、患者的床号、姓名、手腕带</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a:r>
                          <a:rPr lang="en-US" altLang="zh-CN" sz="1050" kern="100">
                            <a:latin typeface="等线" panose="02010600030101010101" charset="-122"/>
                            <a:ea typeface="等线" panose="02010600030101010101" charset="-122"/>
                            <a:cs typeface="等线" panose="02010600030101010101" charset="-122"/>
                            <a:sym typeface="Times New Roman" panose="02020603050405020304"/>
                          </a:rPr>
                          <a:t> </a:t>
                        </a:r>
                        <a:endParaRPr lang="en-US" altLang="zh-CN" sz="105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53" name="文本框 25"/>
                      <p:cNvSpPr txBox="1"/>
                      <p:nvPr/>
                    </p:nvSpPr>
                    <p:spPr>
                      <a:xfrm>
                        <a:off x="5012" y="57377"/>
                        <a:ext cx="2296" cy="113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lnSpc>
                            <a:spcPct val="100000"/>
                          </a:lnSpc>
                        </a:pPr>
                        <a:r>
                          <a:rPr lang="en-US" altLang="zh-CN" sz="900" b="1" kern="100">
                            <a:latin typeface="等线" panose="02010600030101010101" charset="-122"/>
                            <a:ea typeface="等线" panose="02010600030101010101" charset="-122"/>
                            <a:cs typeface="等线" panose="02010600030101010101" charset="-122"/>
                            <a:sym typeface="Times New Roman" panose="02020603050405020304"/>
                          </a:rPr>
                          <a:t>评估</a:t>
                        </a:r>
                        <a:endParaRPr lang="en-US" altLang="zh-CN" sz="900" b="1"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患者病情</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：乏力、心慌、手抖、饥饿、头晕</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症状，</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l"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测量血糖值低3.8mmol/L</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a:r>
                          <a:rPr lang="en-US" altLang="zh-CN" sz="1050" kern="100">
                            <a:latin typeface="等线" panose="02010600030101010101" charset="-122"/>
                            <a:ea typeface="等线" panose="02010600030101010101" charset="-122"/>
                            <a:cs typeface="等线" panose="02010600030101010101" charset="-122"/>
                            <a:sym typeface="Times New Roman" panose="02020603050405020304"/>
                          </a:rPr>
                          <a:t> </a:t>
                        </a:r>
                        <a:endParaRPr lang="en-US" altLang="zh-CN" sz="1050" kern="100">
                          <a:latin typeface="等线" panose="02010600030101010101" charset="-122"/>
                          <a:ea typeface="等线" panose="02010600030101010101" charset="-122"/>
                          <a:cs typeface="等线" panose="02010600030101010101" charset="-122"/>
                          <a:sym typeface="Times New Roman" panose="02020603050405020304"/>
                        </a:endParaRPr>
                      </a:p>
                    </p:txBody>
                  </p:sp>
                </p:grpSp>
                <p:grpSp>
                  <p:nvGrpSpPr>
                    <p:cNvPr id="154" name="组合 54"/>
                    <p:cNvGrpSpPr/>
                    <p:nvPr/>
                  </p:nvGrpSpPr>
                  <p:grpSpPr>
                    <a:xfrm>
                      <a:off x="7537" y="56247"/>
                      <a:ext cx="2368" cy="2526"/>
                      <a:chOff x="7537" y="56247"/>
                      <a:chExt cx="2368" cy="2526"/>
                    </a:xfrm>
                  </p:grpSpPr>
                  <p:sp>
                    <p:nvSpPr>
                      <p:cNvPr id="155" name="文本框 28"/>
                      <p:cNvSpPr txBox="1"/>
                      <p:nvPr/>
                    </p:nvSpPr>
                    <p:spPr>
                      <a:xfrm>
                        <a:off x="7537" y="56247"/>
                        <a:ext cx="2367" cy="876"/>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X床（尊称）</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您怎么了？能听见我说话吗？告诉我您哪里不舒服？</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56" name="文本框 29"/>
                      <p:cNvSpPr txBox="1"/>
                      <p:nvPr/>
                    </p:nvSpPr>
                    <p:spPr>
                      <a:xfrm>
                        <a:off x="7559" y="57350"/>
                        <a:ext cx="2346" cy="142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indent="0" algn="just" rtl="0" eaLnBrk="1" fontAlgn="auto" latinLnBrk="0" hangingPunct="1">
                          <a:buNone/>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1.XXX（尊称），</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您出现了低血糖反应，别紧张，我来给您纠正血糖，我会一直陪伴您的。</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lvl="0" indent="0" algn="just" rtl="0" eaLnBrk="1" fontAlgn="auto" latinLnBrk="0" hangingPunct="1">
                          <a:buNone/>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2.通知医护人员抢救。</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grpSp>
              </p:grpSp>
              <p:grpSp>
                <p:nvGrpSpPr>
                  <p:cNvPr id="157" name="组合 57"/>
                  <p:cNvGrpSpPr/>
                  <p:nvPr/>
                </p:nvGrpSpPr>
                <p:grpSpPr>
                  <a:xfrm>
                    <a:off x="5012" y="58750"/>
                    <a:ext cx="4910" cy="4192"/>
                    <a:chOff x="5012" y="58750"/>
                    <a:chExt cx="4910" cy="4192"/>
                  </a:xfrm>
                </p:grpSpPr>
                <p:sp>
                  <p:nvSpPr>
                    <p:cNvPr id="158" name="文本框 27"/>
                    <p:cNvSpPr txBox="1"/>
                    <p:nvPr/>
                  </p:nvSpPr>
                  <p:spPr>
                    <a:xfrm>
                      <a:off x="5035" y="58750"/>
                      <a:ext cx="2288" cy="3047"/>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lnSpc>
                          <a:spcPct val="100000"/>
                        </a:lnSpc>
                      </a:pPr>
                      <a:r>
                        <a:rPr lang="en-US" altLang="zh-CN" sz="900" b="1" kern="100">
                          <a:solidFill>
                            <a:srgbClr val="000000"/>
                          </a:solidFill>
                          <a:latin typeface="等线" panose="02010600030101010101" charset="-122"/>
                          <a:ea typeface="等线" panose="02010600030101010101" charset="-122"/>
                          <a:cs typeface="等线" panose="02010600030101010101" charset="-122"/>
                          <a:sym typeface="Times New Roman" panose="02020603050405020304"/>
                        </a:rPr>
                        <a:t>实施</a:t>
                      </a:r>
                      <a:endParaRPr lang="en-US" altLang="zh-CN" sz="900" b="1" kern="100">
                        <a:solidFill>
                          <a:srgbClr val="000000"/>
                        </a:solidFill>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1.置患者卧床，通知医护。</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2.神志清楚者立即口服15g碳水化合物</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3.15分钟后测血糖，如仍低于3.8mmol/L继续补充以上食物一份</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lnSpc>
                          <a:spcPct val="100000"/>
                        </a:lnSpc>
                      </a:pP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4.服糖后仍不能清醒,静脉注射50%葡萄糖溶液40~60ml或静脉滴注10%葡萄糖溶液,醒后进食米面食物,以防再度昏迷。</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grpSp>
                  <p:nvGrpSpPr>
                    <p:cNvPr id="159" name="组合 56"/>
                    <p:cNvGrpSpPr/>
                    <p:nvPr/>
                  </p:nvGrpSpPr>
                  <p:grpSpPr>
                    <a:xfrm>
                      <a:off x="5012" y="58985"/>
                      <a:ext cx="4910" cy="3957"/>
                      <a:chOff x="5012" y="58985"/>
                      <a:chExt cx="4910" cy="3957"/>
                    </a:xfrm>
                  </p:grpSpPr>
                  <p:sp>
                    <p:nvSpPr>
                      <p:cNvPr id="160" name="文本框 30"/>
                      <p:cNvSpPr txBox="1"/>
                      <p:nvPr/>
                    </p:nvSpPr>
                    <p:spPr>
                      <a:xfrm>
                        <a:off x="7582" y="58985"/>
                        <a:ext cx="2340" cy="2889"/>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indent="0"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1.我们先躺下休息一下，把糖吃进去，低血糖症状很快就会缓解的。</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marL="0" indent="0"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2.现在舒服一些了吗？</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marL="0" indent="0"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3.您以后要随身携带糖果，再出现低血糖反应时立即服用就会马上缓解症状的。</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marL="0" indent="0"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4.请您好好休息，有需要按呼叫器我会立刻赶到的，我也会随时来看您的。</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61" name="文本框 31"/>
                      <p:cNvSpPr txBox="1"/>
                      <p:nvPr/>
                    </p:nvSpPr>
                    <p:spPr>
                      <a:xfrm>
                        <a:off x="5012" y="62060"/>
                        <a:ext cx="2322" cy="882"/>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b="1" kern="100">
                            <a:latin typeface="等线" panose="02010600030101010101" charset="-122"/>
                            <a:ea typeface="等线" panose="02010600030101010101" charset="-122"/>
                            <a:cs typeface="等线" panose="02010600030101010101" charset="-122"/>
                            <a:sym typeface="Times New Roman" panose="02020603050405020304"/>
                          </a:rPr>
                          <a:t>观察与记录</a:t>
                        </a:r>
                        <a:endParaRPr lang="en-US" altLang="zh-CN" sz="900" b="1"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患者血糖及症状</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2.操作时间和操作者姓名</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grpSp>
              </p:grpSp>
              <p:sp>
                <p:nvSpPr>
                  <p:cNvPr id="162" name="文本框 32"/>
                  <p:cNvSpPr txBox="1"/>
                  <p:nvPr/>
                </p:nvSpPr>
                <p:spPr>
                  <a:xfrm>
                    <a:off x="10111" y="56250"/>
                    <a:ext cx="2342" cy="112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至少同时使用</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三</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种患者身份识别方式</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护理人员了解老人糖尿病及用药情况</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63" name="文本框 33"/>
                  <p:cNvSpPr txBox="1"/>
                  <p:nvPr/>
                </p:nvSpPr>
                <p:spPr>
                  <a:xfrm>
                    <a:off x="10111" y="59389"/>
                    <a:ext cx="2351" cy="2071"/>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15g碳水化合物,相当于2~4片葡萄糖片或一杯</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脱脂奶、半杯果汁、5~6块硬糖、蜂蜜一汤勺、粗面饼干3块。</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2.神志不很清楚,但能吞咽时可将糖调成糊状,使其慢慢咽下。</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64" name="文本框 34"/>
                  <p:cNvSpPr txBox="1"/>
                  <p:nvPr/>
                </p:nvSpPr>
                <p:spPr>
                  <a:xfrm>
                    <a:off x="10118" y="57564"/>
                    <a:ext cx="2318" cy="1592"/>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低血糖的主要症状为乏力、心慌、手抖、头晕、饥饿、烦躁、抽搐、焦虑，严重低血糖对神经系统影响很大，可发生昏迷（低血糖昏迷）</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65" name="文本框 50"/>
                  <p:cNvSpPr txBox="1"/>
                  <p:nvPr/>
                </p:nvSpPr>
                <p:spPr>
                  <a:xfrm>
                    <a:off x="10133" y="61867"/>
                    <a:ext cx="2330" cy="10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1</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患者/家属对护</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理人员</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的</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沟通</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和操作满意</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2</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患者低血糖症状缓解</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a:p>
                    <a:pPr algn="just" rtl="0" eaLnBrk="1" fontAlgn="auto" latinLnBrk="0" hangingPunct="1"/>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3.</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记录</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及时</a:t>
                    </a:r>
                    <a:r>
                      <a:rPr lang="en-US" altLang="zh-CN" sz="900" kern="100">
                        <a:latin typeface="等线" panose="02010600030101010101" charset="-122"/>
                        <a:ea typeface="等线" panose="02010600030101010101" charset="-122"/>
                        <a:cs typeface="等线" panose="02010600030101010101" charset="-122"/>
                        <a:sym typeface="Times New Roman" panose="02020603050405020304"/>
                      </a:rPr>
                      <a:t>准确</a:t>
                    </a:r>
                    <a:endParaRPr lang="en-US" altLang="zh-CN" sz="900" kern="100">
                      <a:latin typeface="等线" panose="02010600030101010101" charset="-122"/>
                      <a:ea typeface="等线" panose="02010600030101010101" charset="-122"/>
                      <a:cs typeface="等线" panose="02010600030101010101" charset="-122"/>
                      <a:sym typeface="Times New Roman" panose="02020603050405020304"/>
                    </a:endParaRPr>
                  </a:p>
                </p:txBody>
              </p:sp>
            </p:grpSp>
            <p:grpSp>
              <p:nvGrpSpPr>
                <p:cNvPr id="166" name="组合 59"/>
                <p:cNvGrpSpPr/>
                <p:nvPr/>
              </p:nvGrpSpPr>
              <p:grpSpPr>
                <a:xfrm>
                  <a:off x="6138" y="56754"/>
                  <a:ext cx="4028" cy="5756"/>
                  <a:chOff x="6138" y="56754"/>
                  <a:chExt cx="4028" cy="5756"/>
                </a:xfrm>
              </p:grpSpPr>
              <p:cxnSp>
                <p:nvCxnSpPr>
                  <p:cNvPr id="167" name="直接箭头连接符 38"/>
                  <p:cNvCxnSpPr/>
                  <p:nvPr/>
                </p:nvCxnSpPr>
                <p:spPr>
                  <a:xfrm flipH="1">
                    <a:off x="6178" y="58500"/>
                    <a:ext cx="3" cy="229"/>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nvGrpSpPr>
                  <p:cNvPr id="168" name="组合 52"/>
                  <p:cNvGrpSpPr/>
                  <p:nvPr/>
                </p:nvGrpSpPr>
                <p:grpSpPr>
                  <a:xfrm>
                    <a:off x="6138" y="56754"/>
                    <a:ext cx="1421" cy="608"/>
                    <a:chOff x="6138" y="56754"/>
                    <a:chExt cx="1421" cy="578"/>
                  </a:xfrm>
                </p:grpSpPr>
                <p:cxnSp>
                  <p:nvCxnSpPr>
                    <p:cNvPr id="169" name="直接箭头连接符 35"/>
                    <p:cNvCxnSpPr/>
                    <p:nvPr/>
                  </p:nvCxnSpPr>
                  <p:spPr>
                    <a:xfrm>
                      <a:off x="6138" y="57112"/>
                      <a:ext cx="5" cy="22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0" name="直接箭头连接符 41"/>
                    <p:cNvCxnSpPr/>
                    <p:nvPr/>
                  </p:nvCxnSpPr>
                  <p:spPr>
                    <a:xfrm>
                      <a:off x="7333" y="56754"/>
                      <a:ext cx="226" cy="11"/>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cxnSp>
                <p:nvCxnSpPr>
                  <p:cNvPr id="171" name="直接箭头连接符 43"/>
                  <p:cNvCxnSpPr/>
                  <p:nvPr/>
                </p:nvCxnSpPr>
                <p:spPr>
                  <a:xfrm flipV="1">
                    <a:off x="7308" y="57996"/>
                    <a:ext cx="252" cy="3"/>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2" name="直接箭头连接符 44"/>
                  <p:cNvCxnSpPr/>
                  <p:nvPr/>
                </p:nvCxnSpPr>
                <p:spPr>
                  <a:xfrm>
                    <a:off x="7332" y="60468"/>
                    <a:ext cx="226"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3" name="直接箭头连接符 46"/>
                  <p:cNvCxnSpPr/>
                  <p:nvPr/>
                </p:nvCxnSpPr>
                <p:spPr>
                  <a:xfrm>
                    <a:off x="6144" y="61820"/>
                    <a:ext cx="11" cy="24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4" name="直接箭头连接符 48"/>
                  <p:cNvCxnSpPr/>
                  <p:nvPr/>
                </p:nvCxnSpPr>
                <p:spPr>
                  <a:xfrm flipV="1">
                    <a:off x="9931" y="60503"/>
                    <a:ext cx="189" cy="7"/>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5" name="直接箭头连接符 49"/>
                  <p:cNvCxnSpPr/>
                  <p:nvPr/>
                </p:nvCxnSpPr>
                <p:spPr>
                  <a:xfrm>
                    <a:off x="9916" y="57980"/>
                    <a:ext cx="214" cy="4"/>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76" name="直接箭头连接符 51"/>
                  <p:cNvCxnSpPr/>
                  <p:nvPr/>
                </p:nvCxnSpPr>
                <p:spPr>
                  <a:xfrm>
                    <a:off x="7357" y="62510"/>
                    <a:ext cx="280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grpSp>
          <p:sp>
            <p:nvSpPr>
              <p:cNvPr id="177" name="文本框 37"/>
              <p:cNvSpPr txBox="1"/>
              <p:nvPr/>
            </p:nvSpPr>
            <p:spPr>
              <a:xfrm>
                <a:off x="7701" y="54573"/>
                <a:ext cx="1203" cy="464"/>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050" b="1"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操作流程</a:t>
                </a:r>
                <a:endParaRPr lang="en-US" altLang="zh-CN" sz="105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78" name="文本框 39"/>
              <p:cNvSpPr txBox="1"/>
              <p:nvPr/>
            </p:nvSpPr>
            <p:spPr>
              <a:xfrm>
                <a:off x="10214" y="54581"/>
                <a:ext cx="1182" cy="454"/>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050" b="1"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案例沟通</a:t>
                </a:r>
                <a:endParaRPr lang="en-US" altLang="zh-CN" sz="1050" kern="100">
                  <a:latin typeface="等线" panose="02010600030101010101" charset="-122"/>
                  <a:ea typeface="等线" panose="02010600030101010101" charset="-122"/>
                  <a:cs typeface="等线" panose="02010600030101010101" charset="-122"/>
                  <a:sym typeface="Times New Roman" panose="02020603050405020304"/>
                </a:endParaRPr>
              </a:p>
            </p:txBody>
          </p:sp>
          <p:sp>
            <p:nvSpPr>
              <p:cNvPr id="179" name="文本框 40"/>
              <p:cNvSpPr txBox="1"/>
              <p:nvPr/>
            </p:nvSpPr>
            <p:spPr>
              <a:xfrm>
                <a:off x="12795" y="54593"/>
                <a:ext cx="1190" cy="433"/>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tabLst>
                    <a:tab pos="3463290" algn="l"/>
                  </a:tabLst>
                </a:pPr>
                <a:r>
                  <a:rPr lang="en-US" altLang="zh-CN" sz="1050" b="1"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要点说明</a:t>
                </a:r>
                <a:endParaRPr lang="en-US" altLang="zh-CN" sz="1050" b="1" kern="10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algn="just"/>
                <a:r>
                  <a:rPr lang="en-US" altLang="zh-CN" sz="1050" kern="100">
                    <a:latin typeface="等线" panose="02010600030101010101" charset="-122"/>
                    <a:ea typeface="等线" panose="02010600030101010101" charset="-122"/>
                    <a:cs typeface="等线" panose="02010600030101010101" charset="-122"/>
                    <a:sym typeface="Times New Roman" panose="02020603050405020304"/>
                  </a:rPr>
                  <a:t> </a:t>
                </a:r>
                <a:endParaRPr lang="en-US" altLang="zh-CN" sz="1050" kern="100">
                  <a:latin typeface="等线" panose="02010600030101010101" charset="-122"/>
                  <a:ea typeface="等线" panose="02010600030101010101" charset="-122"/>
                  <a:cs typeface="等线" panose="02010600030101010101" charset="-122"/>
                  <a:sym typeface="Times New Roman" panose="02020603050405020304"/>
                </a:endParaRPr>
              </a:p>
            </p:txBody>
          </p:sp>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二、老年骨质疏松症病人的护理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77978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骨质疏松症( osteoporosis,op)是一种以低骨量和骨组织微结构破坏为特征,导致骨质脆性增加和易于骨折的代谢性疾病。</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二、老年骨质疏松症病人的护理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0275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2.遗传因素</a:t>
            </a:r>
            <a:endParaRPr lang="zh-CN" sz="1400">
              <a:ea typeface="宋体" panose="02010600030101010101" pitchFamily="2" charset="-122"/>
            </a:endParaRPr>
          </a:p>
          <a:p>
            <a:pPr indent="0">
              <a:lnSpc>
                <a:spcPct val="180000"/>
              </a:lnSpc>
            </a:pPr>
            <a:r>
              <a:rPr lang="zh-CN" sz="1400">
                <a:ea typeface="宋体" panose="02010600030101010101" pitchFamily="2" charset="-122"/>
              </a:rPr>
              <a:t>3.内分泌激素</a:t>
            </a:r>
            <a:endParaRPr lang="zh-CN" sz="1400">
              <a:ea typeface="宋体" panose="02010600030101010101" pitchFamily="2" charset="-122"/>
            </a:endParaRPr>
          </a:p>
          <a:p>
            <a:pPr indent="0">
              <a:lnSpc>
                <a:spcPct val="180000"/>
              </a:lnSpc>
            </a:pPr>
            <a:r>
              <a:rPr lang="zh-CN" sz="1400">
                <a:ea typeface="宋体" panose="02010600030101010101" pitchFamily="2" charset="-122"/>
              </a:rPr>
              <a:t>4.营养成分</a:t>
            </a:r>
            <a:endParaRPr lang="zh-CN" sz="1400">
              <a:ea typeface="宋体" panose="02010600030101010101" pitchFamily="2" charset="-122"/>
            </a:endParaRPr>
          </a:p>
          <a:p>
            <a:pPr indent="0">
              <a:lnSpc>
                <a:spcPct val="180000"/>
              </a:lnSpc>
            </a:pPr>
            <a:r>
              <a:rPr lang="zh-CN" sz="1400">
                <a:ea typeface="宋体" panose="02010600030101010101" pitchFamily="2" charset="-122"/>
              </a:rPr>
              <a:t>5.生活方式</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二、老年骨质疏松症病人的护理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1235075" y="1257300"/>
          <a:ext cx="6673215" cy="2560320"/>
        </p:xfrm>
        <a:graphic>
          <a:graphicData uri="http://schemas.openxmlformats.org/drawingml/2006/table">
            <a:tbl>
              <a:tblPr firstRow="1" bandRow="1">
                <a:tableStyleId>{5940675A-B579-460E-94D1-54222C63F5DA}</a:tableStyleId>
              </a:tblPr>
              <a:tblGrid>
                <a:gridCol w="1212850"/>
                <a:gridCol w="5460365"/>
              </a:tblGrid>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骨痛和肌无力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早期无症状，骨痛通常为弥漫性，无固定部位，检查不能发现压痛区（点）；以全身或腰背部疼痛、肌无力最为常见，由安静状态起身活动时出现，大幅度伸展肢体时各关节疼痛加重；少数人于夜间发生突然剧痛，清晨起床活动时疼痛加重；腰椎压缩性骨折可引起腰背部急性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身长缩短、畸形</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脊椎椎体前部几乎多为松质骨组成，而且此部位是身体的支柱，负重量大，导致椎体压缩变形，每椎体缩短2mm左右，身长平均缩短3-6cm，严重者均可使脊柱前倾、背屈加重，发生驼背；随着年龄增长，骨质疏松加重，驼背曲度加大，致使膝关节挛拘显著。</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骨折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骨折是退行性骨质疏松症最常见和最严重的并发症，常因日常活动或创伤诱发；骨折发生的部位以髋部骨折，桡骨骨折，胸、腰椎椎体骨折多见。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呼吸功能下降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胸、腰椎压缩性骨折，脊椎后弯，胸廓畸形，可使肺活量和最大换气量显著减少；老年人多数有不同程度肺气肿，肺功能随着增龄而下降，若再加骨质疏松症所致胸廓畸形，患者往往易出现胸闷、气短、呼吸困难等症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二、老年骨质疏松症病人的护理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189355"/>
          </a:xfrm>
          <a:prstGeom prst="rect">
            <a:avLst/>
          </a:prstGeom>
          <a:noFill/>
          <a:ln w="9525">
            <a:noFill/>
          </a:ln>
        </p:spPr>
        <p:txBody>
          <a:bodyPr wrap="square">
            <a:spAutoFit/>
          </a:bodyPr>
          <a:p>
            <a:pPr indent="266700">
              <a:lnSpc>
                <a:spcPct val="170000"/>
              </a:lnSpc>
            </a:pPr>
            <a:r>
              <a:rPr lang="en-US" altLang="zh-CN" sz="1400" b="0">
                <a:ea typeface="宋体" panose="02010600030101010101" pitchFamily="2" charset="-122"/>
              </a:rPr>
              <a:t>  </a:t>
            </a:r>
            <a:r>
              <a:rPr sz="1400" b="0">
                <a:ea typeface="宋体" panose="02010600030101010101" pitchFamily="2" charset="-122"/>
              </a:rPr>
              <a:t>通过骨钙素、尿羟赖氨酸糖苷、X线检查、骨密度检查有助于诊断骨质疏松症。 治疗原发性骨质疏松的根本方法在于抑制破骨细胞，激活成骨细胞，促进人体骨组织新陈代谢。通过药物治疗和辅助治疗以达到缓解骨痛，改善活动障碍，改善骨质量，降低骨折的发生。</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二、老年骨质疏松症病人的护理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3" name="表格 2"/>
          <p:cNvGraphicFramePr/>
          <p:nvPr>
            <p:custDataLst>
              <p:tags r:id="rId2"/>
            </p:custDataLst>
          </p:nvPr>
        </p:nvGraphicFramePr>
        <p:xfrm>
          <a:off x="317817" y="939387"/>
          <a:ext cx="8493760" cy="3775075"/>
        </p:xfrm>
        <a:graphic>
          <a:graphicData uri="http://schemas.openxmlformats.org/drawingml/2006/table">
            <a:tbl>
              <a:tblPr firstRow="1" bandRow="1">
                <a:tableStyleId>{5940675A-B579-460E-94D1-54222C63F5DA}</a:tableStyleId>
              </a:tblPr>
              <a:tblGrid>
                <a:gridCol w="704850"/>
                <a:gridCol w="7788910"/>
              </a:tblGrid>
              <a:tr h="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69913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保证环境安全，如病房走廊浴室光线明亮，地面保持干燥，设有扶手，家具不可经常变换位置，日常用具尽量放置床边，以利老人取用，加强巡视，预防意外的发生；为减轻疼痛，可使用硬板床，取仰卧位或侧卧位；注意保暖，可防治肌痉挛和缓解疼痛；对有活动能力的老人，适当的运动以增加和保持骨量，颈、腰椎退行性变的老人可酌情使用支架、颈托、腰围等器械，对因疼痛而活动受限者，指导其维持关节功能位，每天进行关节的活动训练，同时进行肌肉的等长、等张收缩训练，以保持肌张力。</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老年骨质疏松病人每天元素钙的摄入量应为800-1200mg,维生素D的需求量为600-800U/d；提倡食用钙和维生素D丰富的食物，如乳制品、豆制品、芝麻酱、海带、虾米、鱼肝油、蛋、肝等；避免进食含磷高的食物，如红烧肉及含磷酸盐的食物添加剂，减少烟酒和咖啡的摄入。</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911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对症护理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对疼痛部位给予湿热敷或局部肌肉按摩，可促进血液循环减轻疼痛，对疼痛严重者可遵医嘱使用止痛剂、肌肉松弛剂等药物；需要制动时，可将关节放在功能位；使用加薄垫的木板床或硬棕床垫，仰卧时头不可过高，在腰下垫一薄枕；对已发生骨折的老年人，进行被动和主动的关节训练活动，定期检查防止并发症的出现。</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观察老人骨、关节疼痛的部位、性质、持续时间及疼痛是否放射，疼痛与活动的关系，疼痛加重的诱因及缓解的方法，活动受限的程度、与运动和体位的关系、对日常生活的影响、是否使用助步器等；注意有无知觉改变，如感觉过敏、感觉减退或消失等，发现异常立即报告医护人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883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按医嘱及时正规用药，注意观察药物的疗效及不良反应，如降钙素可致过敏、食欲减退、恶心、颜面潮红；使用雌激素应定期进行妇科和乳腺检查，反复阴道出血应减少用量，甚至停药；使用雄激素应定期检测肝功能；钙剂空腹服用效果最好，多饮水，以减少泌尿系结石的发生，不可与绿叶蔬菜一起服用，以免形成钙贅合物而减少钙的吸收；服用二磷酸盐应晨起空腹服用，同时饮水200-300ml，服药后至少半小时内不能进食或喝饮料，也不能平卧，采取立位或坐位，以减轻对食管的刺激，嘱老人不要咀嚼或吸吮药片，以防发生口咽部溃疡。</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多与老年人沟通交谈，鼓励病人做力所能及的事情，消除悲观、抑郁情绪；指导老人穿具有修饰作用的宽大衣服，以遮盖形体的改变。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72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为老人讲解有关疾病的知识；指导老人注意营养，多摄入含钙丰富的食物；坚持运动并注意安全，多接受日光照射；坚持睡硬板床，通过仰卧位抬腿做腹肌训练，采用膝手卧位做背肌训练；戒烟戒酒、不滥用药物。</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62212" y="2683896"/>
            <a:ext cx="7619365" cy="583565"/>
          </a:xfrm>
          <a:prstGeom prst="rect">
            <a:avLst/>
          </a:prstGeom>
          <a:noFill/>
        </p:spPr>
        <p:txBody>
          <a:bodyPr wrap="none" rtlCol="0">
            <a:spAutoFit/>
          </a:bodyPr>
          <a:lstStyle/>
          <a:p>
            <a:pPr algn="l"/>
            <a:r>
              <a:rPr sz="3200" b="1">
                <a:solidFill>
                  <a:srgbClr val="FF7F7F"/>
                </a:solidFill>
                <a:latin typeface="微软雅黑" panose="020B0503020204020204" charset="-122"/>
                <a:ea typeface="微软雅黑" panose="020B0503020204020204" charset="-122"/>
              </a:rPr>
              <a:t>任务六 老年运动系统常见疾病病人的护理</a:t>
            </a:r>
            <a:endParaRPr sz="32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一、老年退行性骨关节病病人的护理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退行性骨关节病( degenerative osteoarthritis)又称骨关节炎、肥大性关节炎。是由于关节软骨发生退行性变,引起关节软骨完整性破坏以及关节边缘软骨下骨板病变,继而导致关节症状和体征的一组慢性退行性关节疾病。</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一、老年疾病的定义</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1337945"/>
          </a:xfrm>
          <a:prstGeom prst="rect">
            <a:avLst/>
          </a:prstGeom>
          <a:noFill/>
        </p:spPr>
        <p:txBody>
          <a:bodyPr wrap="square" rtlCol="0">
            <a:spAutoFit/>
          </a:bodyPr>
          <a:p>
            <a:pPr>
              <a:lnSpc>
                <a:spcPct val="150000"/>
              </a:lnSpc>
            </a:pPr>
            <a:r>
              <a:rPr lang="en-US" altLang="zh-CN"/>
              <a:t>         </a:t>
            </a:r>
            <a:r>
              <a:rPr lang="zh-CN" altLang="en-US"/>
              <a:t>老年病( elderly disease)是指由于衰老引起的一系列与增龄相关的疾病(age- related disease)及伴随的相关问题,包括衰老相关问题,长期疾病引起的问题,神经退变引起的心理健康相关问题。</a:t>
            </a:r>
            <a:endParaRPr lang="zh-CN" altLang="en-US"/>
          </a:p>
        </p:txBody>
      </p:sp>
      <p:pic>
        <p:nvPicPr>
          <p:cNvPr id="82" name="图片 82" descr="http://1882.img.pp.sohu.com.cn/images/blog/2011/6/30/16/4/e21668584_1319ad23e0bg2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5713730" y="2614295"/>
            <a:ext cx="2813050" cy="188785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一、老年退行性骨关节病病人的护理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28022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2.创伤因素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3.过度活动 </a:t>
            </a:r>
            <a:endParaRPr lang="zh-CN" sz="1400">
              <a:ea typeface="宋体" panose="02010600030101010101" pitchFamily="2" charset="-122"/>
            </a:endParaRPr>
          </a:p>
          <a:p>
            <a:pPr indent="0">
              <a:lnSpc>
                <a:spcPct val="180000"/>
              </a:lnSpc>
            </a:pPr>
            <a:r>
              <a:rPr lang="zh-CN" sz="1400">
                <a:ea typeface="宋体" panose="02010600030101010101" pitchFamily="2" charset="-122"/>
              </a:rPr>
              <a:t>4.肥胖因素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5.气候因素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6.炎症因素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7.骨畸形</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一、老年退行性骨关节病病人的护理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669290" y="1176655"/>
          <a:ext cx="7766050" cy="3724275"/>
        </p:xfrm>
        <a:graphic>
          <a:graphicData uri="http://schemas.openxmlformats.org/drawingml/2006/table">
            <a:tbl>
              <a:tblPr firstRow="1" bandRow="1">
                <a:tableStyleId>{5940675A-B579-460E-94D1-54222C63F5DA}</a:tableStyleId>
              </a:tblPr>
              <a:tblGrid>
                <a:gridCol w="1220470"/>
                <a:gridCol w="6545580"/>
              </a:tblGrid>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关节疼痛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最常见的表现，负重关节及双手最易受损；多于活动或劳累后发生，休息后可减轻或缓解；随着病情进展，进行性加重，表现为钝痛或刺痛，关节活动可因疼痛而受限，严重者休息时也可出现疼痛；其中膝关节病变在上下楼梯时疼痛明显，久坐或下蹲后突然起身可导致关节剧痛；髋关节病变疼痛常自腹股沟传导至膝关节前内侧、臀部及股骨大转子处，也可向大腿后外侧放射。</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关节僵硬</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出现晨僵，在久坐或清晨起床后关节有僵硬感，一般不超过30分钟，活动后可缓解；疾病晚期，关节活动受限将是永久的。</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关节内卡压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表现为关节疼痛、活动时有响声和不能屈伸，由关节内游离小骨片引起卡压现象；主要见于膝关节卡压易使老年人摔倒。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关节肿胀、畸形</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早期为关节周围的局限性肿胀,随病情进展可有关节弥漫性肿胀、滑囊增厚或伴关节积液，后期可在关节部位触及骨赘；膝关节因局部骨性肥大或渗出性滑膜炎而引起肿胀，严重者可见关节畸形、半脱位等；手关节可因指间关节背面内、外侧骨样肿大结节而引起畸形，部分病人可有手指屈曲或侧偏畸形，第一腕掌关节可因骨质增生出现“方形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功能受限</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200" b="0">
                          <a:latin typeface="宋体" panose="02010600030101010101" pitchFamily="2" charset="-122"/>
                          <a:ea typeface="宋体" panose="02010600030101010101" pitchFamily="2" charset="-122"/>
                          <a:cs typeface="宋体" panose="02010600030101010101" pitchFamily="2" charset="-122"/>
                        </a:rPr>
                        <a:t>各关节可因骨赘、软骨退变、关节周围肌肉痉挛及关节破坏而导致活动受限；颈椎骨性关节炎脊髓受压时，可引起肢体活动无力和麻痹，椎动脉受压可致眩晕、耳鸣以至复视、构音或吞咽障碍，严重者可发生定位能力丧失或突然跌倒；腰椎骨性关节炎腰椎管狭窄时，可引起下肢间歇性跛行，严重者可出现大小便失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一、老年退行性骨关节病病人的护理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189355"/>
          </a:xfrm>
          <a:prstGeom prst="rect">
            <a:avLst/>
          </a:prstGeom>
          <a:noFill/>
          <a:ln w="9525">
            <a:noFill/>
          </a:ln>
        </p:spPr>
        <p:txBody>
          <a:bodyPr wrap="square">
            <a:spAutoFit/>
          </a:bodyPr>
          <a:p>
            <a:pPr indent="266700">
              <a:lnSpc>
                <a:spcPct val="170000"/>
              </a:lnSpc>
            </a:pPr>
            <a:r>
              <a:rPr sz="1400" b="0">
                <a:ea typeface="宋体" panose="02010600030101010101" pitchFamily="2" charset="-122"/>
              </a:rPr>
              <a:t>X线、CT、MRI等放射性检查对本病的诊断十分重要。治疗措施个性化，以体育锻炼、行动支持和物理治疗联合药物治疗为主，必要时行手术治疗，使达到老人减轻或消除疼痛、矫正畸形、改善或恢复关节功能、改善生活质量的治疗目的。 </a:t>
            </a:r>
            <a:endParaRPr sz="1400" b="0">
              <a:ea typeface="宋体" panose="02010600030101010101" pitchFamily="2" charset="-122"/>
            </a:endParaRPr>
          </a:p>
        </p:txBody>
      </p:sp>
      <p:pic>
        <p:nvPicPr>
          <p:cNvPr id="151" name="图片 7" descr="图片1"/>
          <p:cNvPicPr>
            <a:picLocks noChangeAspect="1"/>
          </p:cNvPicPr>
          <p:nvPr/>
        </p:nvPicPr>
        <p:blipFill>
          <a:blip r:embed="rId2" cstate="print"/>
          <a:stretch>
            <a:fillRect/>
          </a:stretch>
        </p:blipFill>
        <p:spPr>
          <a:xfrm>
            <a:off x="6603048" y="2688590"/>
            <a:ext cx="1560195" cy="20091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一、老年退行性骨关节病病人的护理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graphicFrame>
        <p:nvGraphicFramePr>
          <p:cNvPr id="4" name="表格 3"/>
          <p:cNvGraphicFramePr/>
          <p:nvPr>
            <p:custDataLst>
              <p:tags r:id="rId2"/>
            </p:custDataLst>
          </p:nvPr>
        </p:nvGraphicFramePr>
        <p:xfrm>
          <a:off x="267970" y="896620"/>
          <a:ext cx="8563610" cy="3688080"/>
        </p:xfrm>
        <a:graphic>
          <a:graphicData uri="http://schemas.openxmlformats.org/drawingml/2006/table">
            <a:tbl>
              <a:tblPr firstRow="1" bandRow="1">
                <a:tableStyleId>{5940675A-B579-460E-94D1-54222C63F5DA}</a:tableStyleId>
              </a:tblPr>
              <a:tblGrid>
                <a:gridCol w="839470"/>
                <a:gridCol w="7724140"/>
              </a:tblGrid>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老人宜动静结合，急性发作期关节制动，一般情况下应以非负重活动为主，规律而适宜的运动可有效预防和减轻病变关节的功能障碍，如游泳、做操、打太极拳等能增加关节活动的灵活性。</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根据老人情况，遵医嘱给予优质蛋白、低脂、易消化饮食，尽量减少高脂、高糖食品的摄入，尽量提供适合病人口味及习惯的饮食，促进食欲，增进营养。</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对症护理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髋关节骨性关节炎减少关节负重、适当休息是缓解疼痛的重要措施，可使用手杖、拐、助行器站立或行走，疼痛严重者卧床牵引限制关节活动；膝关节骨性关节炎除适当休息外，上下楼梯、站立时，借助扶手支撑的方法减轻关节软骨承受的压力，膝关节积液严重时，应卧床休息；另外，局部理疗与按摩有一定的镇痛作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询问老人主观感受，密切观察并记录老人出现的关节疼痛、肿胀及功能受限等症状和体征；卧床或营养不良病人注意观察皮肤状况并加强护理。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非甾体抗炎药：如双氯芬酸钠、美洛昔康等，起镇痛作用。副作用是对胃肠道有刺激，指导病人药物与食物同服，勿食刺激性食物，联合使用抗酸、保护胃粘膜药物，定期检测肝功能；氨基葡萄糖：能修复损伤的软骨，减轻疼痛，常用药物有硫酸氨基葡萄糖、氨糖美辛片、氨基葡萄糖硫酸盐单体等。硫酸氨基葡萄糖适于餐中服用，氨糖美辛片饭后即服或临睡前服用效果较好；抗风湿药：通过关节内注射，利用其润滑和减震功能，对保护残存软骨有一定作用。用药期间应注意临床观察，注意X线片复查和超声复查关节积液。</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功能锻炼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肩关节：练习外展、前屈、内旋活动。膝关节：早期练股四头肌伸缩活动，解除外固定后再练伸屈及旋转活动。髋关节：早期练踝部和足部的活动，鼓励老年人尽可能做股四头肌的收缩去除牵引或外固定后，床上练髋关节的活动，进而扶拐下地活动。手关节：主要锻炼腕关节的背伸、掌屈、尺偏屈、桡偏屈。</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为老年人安排有利于交际的环境，增加其与外界环境互动的机会；主动提供一些能使老年人体会到成功的活动，并对其成就给予诚恳的鼓励和奖赏，增强老年人的自尊感，增强其自信心。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指导老人注意防潮保暖，防止关节受凉受寒；科学合理的活动与锻炼，保护关节功能，指导老人动作幅度不宜过大，尽量应用大关节而少用小关节，如用双脚移动带动身体转动代替突然扭转腰部；用屈膝屈髋下蹲代替弯腰和弓背；选用有靠背和扶手的高脚椅就坐，且膝髋关节成直角。</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67970" y="5925820"/>
            <a:ext cx="5080000" cy="252730"/>
          </a:xfrm>
          <a:prstGeom prst="rect">
            <a:avLst/>
          </a:prstGeom>
          <a:noFill/>
          <a:ln w="9525">
            <a:noFill/>
          </a:ln>
        </p:spPr>
        <p:txBody>
          <a:bodyPr>
            <a:spAutoFit/>
          </a:bodyPr>
          <a:p>
            <a:pPr indent="0"/>
            <a:r>
              <a:rPr lang="en-US" sz="1050" b="0">
                <a:latin typeface="宋体" panose="02010600030101010101" pitchFamily="2" charset="-122"/>
              </a:rPr>
              <a:t> </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2"/>
          <p:cNvPicPr>
            <a:picLocks noChangeAspect="1"/>
          </p:cNvPicPr>
          <p:nvPr/>
        </p:nvPicPr>
        <p:blipFill>
          <a:blip r:embed="rId1"/>
          <a:stretch>
            <a:fillRect/>
          </a:stretch>
        </p:blipFill>
        <p:spPr>
          <a:xfrm>
            <a:off x="2146300" y="488950"/>
            <a:ext cx="4942840" cy="4581525"/>
          </a:xfrm>
          <a:prstGeom prst="rect">
            <a:avLst/>
          </a:prstGeom>
        </p:spPr>
      </p:pic>
      <p:grpSp>
        <p:nvGrpSpPr>
          <p:cNvPr id="5" name="组合 4"/>
          <p:cNvGrpSpPr/>
          <p:nvPr userDrawn="1"/>
        </p:nvGrpSpPr>
        <p:grpSpPr>
          <a:xfrm>
            <a:off x="122107" y="40904"/>
            <a:ext cx="5112385" cy="398780"/>
            <a:chOff x="162802" y="60588"/>
            <a:chExt cx="6816197" cy="590681"/>
          </a:xfrm>
        </p:grpSpPr>
        <p:sp>
          <p:nvSpPr>
            <p:cNvPr id="6" name="文本框 5"/>
            <p:cNvSpPr txBox="1"/>
            <p:nvPr/>
          </p:nvSpPr>
          <p:spPr>
            <a:xfrm>
              <a:off x="892595" y="60588"/>
              <a:ext cx="6086404" cy="590681"/>
            </a:xfrm>
            <a:prstGeom prst="rect">
              <a:avLst/>
            </a:prstGeom>
            <a:noFill/>
          </p:spPr>
          <p:txBody>
            <a:bodyPr wrap="square" rtlCol="0">
              <a:spAutoFit/>
            </a:bodyPr>
            <a:p>
              <a:r>
                <a:rPr sz="2000" b="0">
                  <a:solidFill>
                    <a:srgbClr val="FF7F7F"/>
                  </a:solidFill>
                  <a:latin typeface="微软雅黑" panose="020B0503020204020204" charset="-122"/>
                  <a:ea typeface="微软雅黑" panose="020B0503020204020204" charset="-122"/>
                </a:rPr>
                <a:t>关节活动训练技术</a:t>
              </a:r>
              <a:endParaRPr sz="2000" b="0">
                <a:solidFill>
                  <a:srgbClr val="FF7F7F"/>
                </a:solidFill>
                <a:latin typeface="微软雅黑" panose="020B0503020204020204" charset="-122"/>
                <a:ea typeface="微软雅黑" panose="020B0503020204020204" charset="-122"/>
              </a:endParaRPr>
            </a:p>
          </p:txBody>
        </p:sp>
        <p:grpSp>
          <p:nvGrpSpPr>
            <p:cNvPr id="7" name="组合 6"/>
            <p:cNvGrpSpPr/>
            <p:nvPr/>
          </p:nvGrpSpPr>
          <p:grpSpPr>
            <a:xfrm>
              <a:off x="162802" y="132600"/>
              <a:ext cx="729287" cy="445249"/>
              <a:chOff x="7304087" y="2314113"/>
              <a:chExt cx="1001487" cy="611434"/>
            </a:xfrm>
          </p:grpSpPr>
          <p:sp>
            <p:nvSpPr>
              <p:cNvPr id="8" name="对角圆角矩形 7"/>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62847" y="2705486"/>
            <a:ext cx="7619365" cy="583565"/>
          </a:xfrm>
          <a:prstGeom prst="rect">
            <a:avLst/>
          </a:prstGeom>
          <a:noFill/>
        </p:spPr>
        <p:txBody>
          <a:bodyPr wrap="none" rtlCol="0">
            <a:spAutoFit/>
          </a:bodyPr>
          <a:lstStyle/>
          <a:p>
            <a:pPr algn="l"/>
            <a:r>
              <a:rPr sz="3200" b="1">
                <a:solidFill>
                  <a:srgbClr val="FF7F7F"/>
                </a:solidFill>
                <a:latin typeface="微软雅黑" panose="020B0503020204020204" charset="-122"/>
                <a:ea typeface="微软雅黑" panose="020B0503020204020204" charset="-122"/>
              </a:rPr>
              <a:t>任务七 老年神经系统常见疾病病人的护理</a:t>
            </a:r>
            <a:endParaRPr sz="32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一、老年脑卒中病人的护理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脑卒中( stroke)是指急性起病,由于脑局部血液循环障碍所导致的神经功能缺损综合征,持续时间至少24h以上,分为缺血性卒中和出血性卒中，前者又称为脑梗死，包括脑血栓形成和脑栓塞；后者包括脑出血和蛛网膜下腔出血。</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一、老年脑卒中病人的护理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12528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1.血管壁病变</a:t>
            </a:r>
            <a:endParaRPr lang="zh-CN" sz="1400">
              <a:ea typeface="宋体" panose="02010600030101010101" pitchFamily="2" charset="-122"/>
            </a:endParaRPr>
          </a:p>
          <a:p>
            <a:pPr indent="0">
              <a:lnSpc>
                <a:spcPct val="180000"/>
              </a:lnSpc>
            </a:pPr>
            <a:r>
              <a:rPr lang="zh-CN" sz="1400">
                <a:ea typeface="宋体" panose="02010600030101010101" pitchFamily="2" charset="-122"/>
              </a:rPr>
              <a:t>2.血液成分及血液流变学异常  </a:t>
            </a:r>
            <a:endParaRPr lang="zh-CN" sz="1400">
              <a:ea typeface="宋体" panose="02010600030101010101" pitchFamily="2" charset="-122"/>
            </a:endParaRPr>
          </a:p>
          <a:p>
            <a:pPr indent="0">
              <a:lnSpc>
                <a:spcPct val="180000"/>
              </a:lnSpc>
            </a:pPr>
            <a:r>
              <a:rPr lang="zh-CN" sz="1400">
                <a:ea typeface="宋体" panose="02010600030101010101" pitchFamily="2" charset="-122"/>
              </a:rPr>
              <a:t>3.心脏病和血流动力学改变  </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一、老年脑卒中病人的护理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3" name="表格 2"/>
          <p:cNvGraphicFramePr/>
          <p:nvPr>
            <p:custDataLst>
              <p:tags r:id="rId2"/>
            </p:custDataLst>
          </p:nvPr>
        </p:nvGraphicFramePr>
        <p:xfrm>
          <a:off x="669290" y="1176655"/>
          <a:ext cx="7679690" cy="2209800"/>
        </p:xfrm>
        <a:graphic>
          <a:graphicData uri="http://schemas.openxmlformats.org/drawingml/2006/table">
            <a:tbl>
              <a:tblPr firstRow="1" bandRow="1">
                <a:tableStyleId>{5940675A-B579-460E-94D1-54222C63F5DA}</a:tableStyleId>
              </a:tblPr>
              <a:tblGrid>
                <a:gridCol w="843915"/>
                <a:gridCol w="6835775"/>
              </a:tblGrid>
              <a:tr h="0">
                <a:tc>
                  <a:txBody>
                    <a:bodyPr/>
                    <a:p>
                      <a:pPr indent="0" algn="ctr">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特点</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1143000">
                <a:tc>
                  <a:txBody>
                    <a:bodyPr/>
                    <a:p>
                      <a:pPr indent="0" algn="ctr">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脑梗死</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脑栓塞表现：发作急骤，多在活动中发病，无前驱症状；临床表现取决于栓子堵塞的动脉部位，意识障碍和癫痫发生率高，神经系统局灶表现与脑血栓形成相似，严重者可突然昏迷、全身抽搐，可因脑水肿或颅内压增高，继发脑疝而死亡；无症状性脑梗死多见；常出现各种并发症如心衰、肾衰、肺感染等。脑血栓形成：好发于中老年人，发病前有头昏、头痛、肢体麻木无力等前驱症状，部分病人发病前有短暂性脑缺血发作病史；常在安静休息或睡眠状态下发病，次日早晨醒来时可发现一侧肢体瘫痪，语言障碍，多数病人意识清楚，少数病人可有不同程度的意识障碍；有局灶性神经系统损伤的表现，并在数小时或2～3天内达高峰；重者病情进展快，可出现昏迷、颅内压增高等并发症，甚至死亡；神经系统表现视病变部位和病变范围而定，常为各种类型的瘫痪、感觉障碍，吞咽困难及失语等。</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脑出血</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60000"/>
                        </a:lnSpc>
                        <a:buNone/>
                      </a:pPr>
                      <a:r>
                        <a:rPr lang="en-US" sz="1000" b="0">
                          <a:latin typeface="宋体" panose="02010600030101010101" pitchFamily="2" charset="-122"/>
                          <a:ea typeface="宋体" panose="02010600030101010101" pitchFamily="2" charset="-122"/>
                          <a:cs typeface="宋体" panose="02010600030101010101" pitchFamily="2" charset="-122"/>
                        </a:rPr>
                        <a:t>老年人一般无前驱症状；常在体力活动或情绪激动时发病，起病突然，病情进展迅速；颅压增高症状如头痛、呕吐不明显，但意识障碍程度重，持续时间长，肢体瘫痪、失语等神经功能缺失表现严重，且不易恢复；神经系统局灶性损伤表现依出血部位而定，基底节区出血最常见，表现 “三偏综合征”即对侧偏瘫、偏身感觉障碍、同侧偏盲，脑干出血立即昏迷、双侧瞳孔缩小如针尖样、中枢性呼吸衰竭、四肢瘫痪多于48小时内死亡，小脑出血少量表现为一侧后枕部头痛、眩晕及呕吐，病侧肢体共济失调等，无肢体瘫痪，量较多者发病后12～24小时内出现脑干受压征象，形成枕骨大孔疝而死亡 ；老年人多脏器功能减退，故脑出血发生后并发症较多且严重，病情复杂，死亡率高。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一、老年脑卒中病人的护理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921510"/>
          </a:xfrm>
          <a:prstGeom prst="rect">
            <a:avLst/>
          </a:prstGeom>
          <a:noFill/>
          <a:ln w="9525">
            <a:noFill/>
          </a:ln>
        </p:spPr>
        <p:txBody>
          <a:bodyPr wrap="square">
            <a:spAutoFit/>
          </a:bodyPr>
          <a:p>
            <a:pPr indent="266700">
              <a:lnSpc>
                <a:spcPct val="170000"/>
              </a:lnSpc>
            </a:pPr>
            <a:r>
              <a:rPr sz="1400" b="0">
                <a:ea typeface="宋体" panose="02010600030101010101" pitchFamily="2" charset="-122"/>
              </a:rPr>
              <a:t>通过头颅CT、核磁共振（MRI）、血管造影、经颅血管多普勒等检查可提示脑血管病变的位置、大小、程度及周围组织情况有助于诊断。脑梗死治疗原则主要是改善循环减轻脑水肿、防止出血、减小梗死范围，注意在合并出血性梗死时,应停用溶栓、抗凝和抗血小板药,防止出血加重。脑出血治疗原则为安静卧床、脱水降颅压、调整血压、预防治疗继续出血、加强护理预防治疗并发症,以挽救生命,降低死亡率、残疾率和减少复发。</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二、老年人的患病特点</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aphicFrame>
        <p:nvGraphicFramePr>
          <p:cNvPr id="3" name="表格 2"/>
          <p:cNvGraphicFramePr/>
          <p:nvPr>
            <p:custDataLst>
              <p:tags r:id="rId2"/>
            </p:custDataLst>
          </p:nvPr>
        </p:nvGraphicFramePr>
        <p:xfrm>
          <a:off x="725170" y="603885"/>
          <a:ext cx="7693660" cy="3917950"/>
        </p:xfrm>
        <a:graphic>
          <a:graphicData uri="http://schemas.openxmlformats.org/drawingml/2006/table">
            <a:tbl>
              <a:tblPr firstRow="1" bandRow="1">
                <a:tableStyleId>{5940675A-B579-460E-94D1-54222C63F5DA}</a:tableStyleId>
              </a:tblPr>
              <a:tblGrid>
                <a:gridCol w="1294765"/>
                <a:gridCol w="6398895"/>
              </a:tblGrid>
              <a:tr h="13081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65278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老年综合征表现，病因复杂，早期诊断困难</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老年综合征指老年人由多种病因共同作用而引起同一种临床表现或问题的症候群。常见的有痴呆、跌倒、失禁、抑郁、晕厥等；</a:t>
                      </a: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老年人听力减弱,语言表达不清，记忆和感觉功能减退,理解能力和思维能力迟缓,故采集病史困难；老年人对疼痛反应不敏感,自觉症状与病理改变不成正比,因而影响老年人疾病的早期诊断。</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278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慢性疾病为主，多病共存</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慢性疾病指慢性非传染性疾病，既包括躯体疾病和精神疾病。老年慢性疾病的发病率为76%-89%,明显高于中青年(23.7%)。由于老年人全身各系统存在不同程度老化，机体功能衰退,防御功能和代偿功能降低，所以常常一体多病,甚至一个脏器同时存在多种病变，疾病互相影响，症状互相掩盖难以观察。</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起病隐匿，症状轻，病情重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由于老化，老年人神经系统和全身反应较迟钝，当疾病发生时，多数老年人没有典型症状表现，容易误诊、漏诊。当疾病发展到一定阶段，各系统器官功能处于衰竭前期，一旦出现应激反应，病情可在短时间内迅速恶化。</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160">
                <a:tc>
                  <a:txBody>
                    <a:bodyPr/>
                    <a:p>
                      <a:pPr indent="0" algn="ctr">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易出现意识障碍</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老年人神经系统功能衰退、脑动脉供血不足、脑细胞萎缩,大脑对各种应激状况或疾病比其他脏器耐受性更差,容易出现嗜睡、意识模糊、昏睡、谵妄甚至昏迷等意识障碍。</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易出现并发症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由于免疫力低下,抗病与组织修复能力差,各器官功能代偿能力降低,且长期卧床,因而容易出现水、电解质紊乱、血栓和栓塞、感染、组织器官挛缩、运动障碍、压疮等多种并发症。</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多重用药和药物的不良反应</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老年患者通常病程长且多病共存,因此长期的多重用药和联合用药是非常普遍的，但老年人肝肾功能减退导致对药物代谢和排泄迟缓,对药物的敏感性差以及多种药物相互作用等因素,使老人更容易发生药物不良反应。</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病情变化迅速，预后不良</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由于老年疾病病程长且反复发作,对身体各器官的损害不断加重，当疾病发展到一定阶段,受到各种诱因激化,病情迅速恶化导致多器官功能衰竭，治愈率低，致残率及死亡率高。</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一、老年脑卒中病人的护理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sp>
        <p:nvSpPr>
          <p:cNvPr id="100" name="文本框 99"/>
          <p:cNvSpPr txBox="1"/>
          <p:nvPr/>
        </p:nvSpPr>
        <p:spPr>
          <a:xfrm>
            <a:off x="267970" y="5925820"/>
            <a:ext cx="5080000" cy="252730"/>
          </a:xfrm>
          <a:prstGeom prst="rect">
            <a:avLst/>
          </a:prstGeom>
          <a:noFill/>
          <a:ln w="9525">
            <a:noFill/>
          </a:ln>
        </p:spPr>
        <p:txBody>
          <a:bodyPr>
            <a:spAutoFit/>
          </a:bodyPr>
          <a:p>
            <a:pPr indent="0"/>
            <a:r>
              <a:rPr lang="en-US" sz="1050" b="0">
                <a:latin typeface="宋体" panose="02010600030101010101" pitchFamily="2" charset="-122"/>
              </a:rPr>
              <a:t> </a:t>
            </a:r>
            <a:endParaRPr lang="zh-CN" altLang="en-US"/>
          </a:p>
        </p:txBody>
      </p:sp>
      <p:graphicFrame>
        <p:nvGraphicFramePr>
          <p:cNvPr id="3" name="表格 2"/>
          <p:cNvGraphicFramePr/>
          <p:nvPr>
            <p:custDataLst>
              <p:tags r:id="rId2"/>
            </p:custDataLst>
          </p:nvPr>
        </p:nvGraphicFramePr>
        <p:xfrm>
          <a:off x="800735" y="956532"/>
          <a:ext cx="7513955" cy="3777615"/>
        </p:xfrm>
        <a:graphic>
          <a:graphicData uri="http://schemas.openxmlformats.org/drawingml/2006/table">
            <a:tbl>
              <a:tblPr firstRow="1" bandRow="1">
                <a:tableStyleId>{5940675A-B579-460E-94D1-54222C63F5DA}</a:tableStyleId>
              </a:tblPr>
              <a:tblGrid>
                <a:gridCol w="723265"/>
                <a:gridCol w="6790690"/>
              </a:tblGrid>
              <a:tr h="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54800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保持环境安静，避免声、光刺激，限制亲友探视；脑梗死急性期卧床休息，平卧位遵医嘱给予氧气吸入，头部禁用冷敷；脑出血置病人头偏向一侧或侧卧位，抬高床头15°-30°绝对卧床休息；谵妄躁动病人加床栏，专人看护，必要时给予约束带；避免用力排便，可进行腹部按摩或遵医嘱用导泻药物，禁止灌肠；病情平稳后，鼓励病人做渐进性活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829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急性脑出血发病24小时内应禁食；根据病情给予低盐、低糖、低脂、低胆固醇、高蛋白、高维生素、清淡易消化食物，防止误吸发生；病情稳定后，指导病人自己进餐，进食障碍者可鼻饲，做好鼻饲管的护理。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737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密切观察生命体征、意识状态、瞳孔变化、肢体障碍等情况；判断病人有无病情加重及并发症的发生，若出现剧烈头痛、喷射性呕吐、血压升高、意识障碍进行性加重及两侧瞳孔不等大等情况，常为脑疝先兆表现；若出现呕血、黑粪或从胃管抽出咖啡色液体，伴面色苍白、呼吸急促、皮肤湿冷、血压下降和少尿等，应考虑上消化道出血和出血性休克。</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815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对症护理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脑水肿可置冰袋于头部；定时翻身给予预防压疮护理；及时清除排泄物，涂以保护性润滑油，尿失禁及时给予留置尿管；遵医嘱吸氧，防止脑缺氧；偏瘫、感觉障碍者，注意保持瘫痪肢体功能位，防止关节变形，及早开始肢体功能锻炼，避免损伤；床旁备齐吸引装置，保持呼吸道通畅。</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5520">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溶栓、抗凝药物：用药前后应监测出凝血时间、凝血酶原时间；密切观察病人意识和血压变化，观察有无出血征象，特别是颅内出血倾向。低分子右旋糖酐：用药前做皮试，阳性禁用，可出现发热、皮疹甚至过敏性休克。甘露醇：应在15～30分钟内快速滴完，长期大量应用易出现肾损害及水电解质紊乱等，应监测尿常规和肾功能。钙通道阻滞剂：可出现头部胀痛、颜面部发红、血压下降等，应监测血压变化，输液速度20- 30滴/分。硫酸镁：观察呼吸、循环情况及昏迷程度，药液不可漏出血管外，以免发生组织坏死；静脉注射速度不可过快，以免导致一过性头晕、头痛和视物模糊。禁用吗啡与哌替啶，以免抑制呼吸或降低血压。</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907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鼓励病人主动获取维持健康的知识，积极参与生活自理，</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减少依赖性，给予各方面的支持，解除病人心理障碍，树立战胜疾病的信心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9075">
                <a:tc>
                  <a:txBody>
                    <a:bodyPr/>
                    <a:p>
                      <a:pPr indent="0" algn="ctr">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1000" b="0">
                          <a:latin typeface="宋体" panose="02010600030101010101" pitchFamily="2" charset="-122"/>
                          <a:ea typeface="宋体" panose="02010600030101010101" pitchFamily="2" charset="-122"/>
                          <a:cs typeface="宋体" panose="02010600030101010101" pitchFamily="2" charset="-122"/>
                        </a:rPr>
                        <a:t>向老人讲解本病的基本知识；教会老人康复训练的方法；选择合适饮食，忌辛辣油炸食物，戒烟限酒；生活起居有规律，保持适量体力活动。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0904"/>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二、老年帕金森病病人的护理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812925"/>
          </a:xfrm>
          <a:prstGeom prst="rect">
            <a:avLst/>
          </a:prstGeom>
          <a:noFill/>
          <a:ln w="9525">
            <a:noFill/>
          </a:ln>
        </p:spPr>
        <p:txBody>
          <a:bodyPr wrap="square">
            <a:spAutoFit/>
          </a:bodyPr>
          <a:p>
            <a:pPr indent="266700">
              <a:lnSpc>
                <a:spcPct val="160000"/>
              </a:lnSpc>
            </a:pPr>
            <a:r>
              <a:rPr lang="en-US" altLang="zh-CN" sz="1400" b="0">
                <a:ea typeface="宋体" panose="02010600030101010101" pitchFamily="2" charset="-122"/>
              </a:rPr>
              <a:t> </a:t>
            </a:r>
            <a:r>
              <a:rPr sz="1400" b="0">
                <a:ea typeface="宋体" panose="02010600030101010101" pitchFamily="2" charset="-122"/>
              </a:rPr>
              <a:t>帕金森病( Parkinson disease,PD)又称震颤麻痹( paralysis agitans),是中老年常见的神经系统变性疾病,也是老年人最常见的锥体外系疾病,以静止性震颤、肌强直和体位不稳为特征。帕金森病起病高峰在60岁左右,且有随年龄增大而增加的倾向。主要病理改变是黑质致密部多巴胺能神经元变性,由黑质纹状体神经元脱失引起纹状体多巴胺缺乏。在帕金森病病人存活的神经元胞质内的包涵体称作路易小体。</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二、老年帕金森病病人的护理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125285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1.老化因素</a:t>
            </a:r>
            <a:endParaRPr lang="zh-CN" sz="1400">
              <a:ea typeface="宋体" panose="02010600030101010101" pitchFamily="2" charset="-122"/>
            </a:endParaRPr>
          </a:p>
          <a:p>
            <a:pPr indent="0">
              <a:lnSpc>
                <a:spcPct val="180000"/>
              </a:lnSpc>
            </a:pPr>
            <a:r>
              <a:rPr lang="zh-CN" sz="1400">
                <a:ea typeface="宋体" panose="02010600030101010101" pitchFamily="2" charset="-122"/>
              </a:rPr>
              <a:t>2.遗传因素 </a:t>
            </a:r>
            <a:endParaRPr lang="zh-CN" sz="1400">
              <a:ea typeface="宋体" panose="02010600030101010101" pitchFamily="2" charset="-122"/>
            </a:endParaRPr>
          </a:p>
          <a:p>
            <a:pPr indent="0">
              <a:lnSpc>
                <a:spcPct val="180000"/>
              </a:lnSpc>
            </a:pPr>
            <a:r>
              <a:rPr lang="zh-CN" sz="1400">
                <a:ea typeface="宋体" panose="02010600030101010101" pitchFamily="2" charset="-122"/>
              </a:rPr>
              <a:t>3.环境因素</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二、老年帕金森病病人的护理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1260475" y="1176655"/>
          <a:ext cx="6687820" cy="3611880"/>
        </p:xfrm>
        <a:graphic>
          <a:graphicData uri="http://schemas.openxmlformats.org/drawingml/2006/table">
            <a:tbl>
              <a:tblPr firstRow="1" bandRow="1">
                <a:tableStyleId>{5940675A-B579-460E-94D1-54222C63F5DA}</a:tableStyleId>
              </a:tblPr>
              <a:tblGrid>
                <a:gridCol w="1152525"/>
                <a:gridCol w="5535295"/>
              </a:tblGrid>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静止性震颤</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常为首发症状，安静时出现拇指与食指“搓丸样”动作，随意运动减轻或停止，紧张时加剧，入睡后消失；由一侧上肢远端(手指)开始，逐渐扩展到同侧下肢及对侧肢体，下颌、唇、舌及头部最后受累；少数患者尤其70岁以上发病者，可不出现震颤。</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肌强直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肌强直表现屈肌与伸肌同时受累，被动运动关节阻力始终增高，似弯曲软铅管(铅管样强直)；若伴震颤，检查感觉均有阻力有断续停顿，似转动齿轮(齿轮样强直)，是肌强直与静止性震颤叠加所致；被动运动关节开始阻力明显，随后迅速减弱(折刀样强直)，常伴腱反射亢进和病理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运动迟缓</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随意动作减少，动作缓慢；表情肌活动少，双眼凝视，瞬目减少，呈面具脸；手指精细动作，如扣纽、系鞋带等困难，不能同时做多个动作；书写时字越写越小（写字过小征）。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姿势步态异常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早期行走时上肢摆动减少或消失，走路时下肢拖步；随病情进展自坐位、卧位起立困难；步伐变小、启动困难、转弯障碍，小步前冲，不能及时停止（慌张步态）；行走中全身僵住，不能动弹（冻结现象）。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非运动症状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10000"/>
                        </a:lnSpc>
                        <a:buNone/>
                      </a:pPr>
                      <a:r>
                        <a:rPr lang="en-US" sz="1200" b="0">
                          <a:latin typeface="宋体" panose="02010600030101010101" pitchFamily="2" charset="-122"/>
                          <a:ea typeface="宋体" panose="02010600030101010101" pitchFamily="2" charset="-122"/>
                          <a:cs typeface="宋体" panose="02010600030101010101" pitchFamily="2" charset="-122"/>
                        </a:rPr>
                        <a:t>自主神经功能障碍：多汗、脂溢性皮炎 、体位性低血压、顽固性便秘和排尿困难等；轻度认知功能障碍：智力迟钝、痴呆、幻觉症状；神经精神症状：焦虑、抑郁、睡眠障碍。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二、老年帕金森病病人的护理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921510"/>
          </a:xfrm>
          <a:prstGeom prst="rect">
            <a:avLst/>
          </a:prstGeom>
          <a:noFill/>
          <a:ln w="9525">
            <a:noFill/>
          </a:ln>
        </p:spPr>
        <p:txBody>
          <a:bodyPr wrap="square">
            <a:spAutoFit/>
          </a:bodyPr>
          <a:p>
            <a:pPr indent="266700">
              <a:lnSpc>
                <a:spcPct val="170000"/>
              </a:lnSpc>
            </a:pPr>
            <a:r>
              <a:rPr sz="1400" b="0">
                <a:ea typeface="宋体" panose="02010600030101010101" pitchFamily="2" charset="-122"/>
              </a:rPr>
              <a:t>CT或MRI检查少数可见黑质变薄或消失，正电子发射断层扫描或单光子发射计算机扫描对诊断及病情进展监测有一定意义，帕金森病目前尚无特异性诊断技术。帕金森病采取综合治疗包括药物治疗、手术治疗、康复训练、心理疏导与治疗、神经组织移植和基因治疗。不同的病情进展阶段,治疗目标有所不同。年轻的、早期患者以保持或恢复工作能力为目标,中晚期患者以保持或恢复生活自理能力为目标,晚期患者以减轻痛苦、延长生命为目标。</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二、老年帕金森病病人的护理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sp>
        <p:nvSpPr>
          <p:cNvPr id="100" name="文本框 99"/>
          <p:cNvSpPr txBox="1"/>
          <p:nvPr/>
        </p:nvSpPr>
        <p:spPr>
          <a:xfrm>
            <a:off x="267970" y="5925820"/>
            <a:ext cx="5080000" cy="252730"/>
          </a:xfrm>
          <a:prstGeom prst="rect">
            <a:avLst/>
          </a:prstGeom>
          <a:noFill/>
          <a:ln w="9525">
            <a:noFill/>
          </a:ln>
        </p:spPr>
        <p:txBody>
          <a:bodyPr>
            <a:spAutoFit/>
          </a:bodyPr>
          <a:p>
            <a:pPr indent="0"/>
            <a:r>
              <a:rPr lang="en-US" sz="1050" b="0">
                <a:latin typeface="宋体" panose="02010600030101010101" pitchFamily="2" charset="-122"/>
              </a:rPr>
              <a:t> </a:t>
            </a:r>
            <a:endParaRPr lang="zh-CN" altLang="en-US"/>
          </a:p>
        </p:txBody>
      </p:sp>
      <p:graphicFrame>
        <p:nvGraphicFramePr>
          <p:cNvPr id="4" name="表格 3"/>
          <p:cNvGraphicFramePr/>
          <p:nvPr>
            <p:custDataLst>
              <p:tags r:id="rId2"/>
            </p:custDataLst>
          </p:nvPr>
        </p:nvGraphicFramePr>
        <p:xfrm>
          <a:off x="669290" y="896842"/>
          <a:ext cx="7744460" cy="3395345"/>
        </p:xfrm>
        <a:graphic>
          <a:graphicData uri="http://schemas.openxmlformats.org/drawingml/2006/table">
            <a:tbl>
              <a:tblPr firstRow="1" bandRow="1">
                <a:tableStyleId>{5940675A-B579-460E-94D1-54222C63F5DA}</a:tableStyleId>
              </a:tblPr>
              <a:tblGrid>
                <a:gridCol w="749300"/>
                <a:gridCol w="6995160"/>
              </a:tblGrid>
              <a:tr h="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53022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一般护理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环境安全无障碍，注意移开环境中的障碍物，路面及厕所要防滑，以防病人慌张躲避而跌倒；可在室内制作“帕金森道路”；外出活动或沐浴时应有人陪护防止跌倒及受伤。穿较宽大衣服，尽量减少扣子，可选用拉链、按扣或自粘胶等，布料最好选用全棉，便于吸汗；选择人平底的皮鞋和布鞋，防滑性比较好，避免穿拖鞋、系带鞋，易脱落，甚至绊倒。</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86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给予低盐、低脂、低胆固醇、适量优质蛋白的清淡饮食，多食蔬菜、水果和粗纤维物，保证充足的水分，避免刺激性食物，戒烟酒和槟榔；帕金森病患者行走不便和姿势反射障碍更容易跌倒，故足量维生素D和钙的摄入可预防骨质疏松；对咀嚼、吞咽功能障碍者，指导病人进食时宜缓慢，集中注意力，以防误吸引起肺部感染，必要时鼻饲流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813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对症护理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对于出汗较多的病人，注意补充水分，做好皮肤清洁，勤换衣服和被褥。环境设置合理，加床档，防治跌倒坠床；为长期卧床老人勤翻身，按摩皮肤，做好预防压疮护理；促进痰液排出，预防肺部感染。</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813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病情观察</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观察老人运动障碍的类型、心理障碍、智能减损、肢体挛缩、关节僵硬、症状加重和持续的时间、缓解的方式；注意并发症的发生，如损伤、感染、压疮等。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295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从最小剂量开始，品种不宜多，不宜突然停药或随意更换药品，注意观察疗效及不良反应；抗胆碱能药：如安坦，副作用使口干、视物模糊、便秘和排尿困难，严重者幻觉、妄想，青光眼及前列腺肥大患者禁用；左旋多巴可致恶心、呕吐、心律失常、幻觉、异动症、开关现象、剂末恶化等，应空腹用药，如餐前30分钟或餐后1小时服药，避免与高蛋白食物一起服用；</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金刚烷胺可致失眠、精神症状、消化道反应等不良反应， 肝、肾功能不全、癫痫、严重胃溃疡者慎用。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813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心理护理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病人常有自卑感，不愿参加社会活动，可产生焦虑、失落、抑郁和恐惧等心理，护理人员应</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细心观察病人的心理反应，鼓励病人并注意倾听他们的心理感受，尽量满足病人需求，鼓励病人自我护理，增加其独立性及自信心。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22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健康指导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指导老人动作缓慢、笨拙，用餐时应防止呛咳或烫伤；走路时持拐杖助行；嘱老人避免登高、避免单独使用危险器具和易碎的器皿，防止意外受伤；指导老人坚持主动运动和功能锻炼，多做皱眉、鼓腮、露齿和吹哨等动作；加强日常生活动作训练，进食、洗漱、穿脱衣服尽量自理；病情较重者指导其进行姿势及步态训练；卧床者指导其做被动肢体活动和肌肉、关节按摩。</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3"/>
          <p:cNvPicPr>
            <a:picLocks noChangeAspect="1"/>
          </p:cNvPicPr>
          <p:nvPr/>
        </p:nvPicPr>
        <p:blipFill>
          <a:blip r:embed="rId1"/>
          <a:stretch>
            <a:fillRect/>
          </a:stretch>
        </p:blipFill>
        <p:spPr>
          <a:xfrm>
            <a:off x="2299970" y="522605"/>
            <a:ext cx="4549140" cy="4578350"/>
          </a:xfrm>
          <a:prstGeom prst="rect">
            <a:avLst/>
          </a:prstGeom>
        </p:spPr>
      </p:pic>
      <p:grpSp>
        <p:nvGrpSpPr>
          <p:cNvPr id="5" name="组合 4"/>
          <p:cNvGrpSpPr/>
          <p:nvPr userDrawn="1"/>
        </p:nvGrpSpPr>
        <p:grpSpPr>
          <a:xfrm>
            <a:off x="122107" y="72019"/>
            <a:ext cx="5135880" cy="398780"/>
            <a:chOff x="162802" y="106676"/>
            <a:chExt cx="6847522" cy="590681"/>
          </a:xfrm>
        </p:grpSpPr>
        <p:sp>
          <p:nvSpPr>
            <p:cNvPr id="6" name="文本框 5"/>
            <p:cNvSpPr txBox="1"/>
            <p:nvPr/>
          </p:nvSpPr>
          <p:spPr>
            <a:xfrm>
              <a:off x="923920" y="106676"/>
              <a:ext cx="6086404" cy="590681"/>
            </a:xfrm>
            <a:prstGeom prst="rect">
              <a:avLst/>
            </a:prstGeom>
            <a:noFill/>
          </p:spPr>
          <p:txBody>
            <a:bodyPr wrap="square" rtlCol="0">
              <a:spAutoFit/>
            </a:bodyPr>
            <a:p>
              <a:r>
                <a:rPr sz="2000">
                  <a:solidFill>
                    <a:srgbClr val="FF7F7F"/>
                  </a:solidFill>
                  <a:latin typeface="微软雅黑" panose="020B0503020204020204" charset="-122"/>
                  <a:ea typeface="微软雅黑" panose="020B0503020204020204" charset="-122"/>
                  <a:sym typeface="+mn-ea"/>
                </a:rPr>
                <a:t>帕金森老年患者步态训练技术</a:t>
              </a:r>
              <a:endParaRPr sz="2000">
                <a:solidFill>
                  <a:srgbClr val="FF7F7F"/>
                </a:solidFill>
                <a:latin typeface="微软雅黑" panose="020B0503020204020204" charset="-122"/>
                <a:ea typeface="微软雅黑" panose="020B0503020204020204" charset="-122"/>
                <a:sym typeface="+mn-ea"/>
              </a:endParaRPr>
            </a:p>
          </p:txBody>
        </p:sp>
        <p:grpSp>
          <p:nvGrpSpPr>
            <p:cNvPr id="7" name="组合 6"/>
            <p:cNvGrpSpPr/>
            <p:nvPr/>
          </p:nvGrpSpPr>
          <p:grpSpPr>
            <a:xfrm>
              <a:off x="162802" y="132600"/>
              <a:ext cx="729287" cy="445249"/>
              <a:chOff x="7304087" y="2314113"/>
              <a:chExt cx="1001487" cy="611434"/>
            </a:xfrm>
          </p:grpSpPr>
          <p:sp>
            <p:nvSpPr>
              <p:cNvPr id="8" name="对角圆角矩形 7"/>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47889"/>
            <a:ext cx="5112385" cy="398780"/>
            <a:chOff x="162802" y="60588"/>
            <a:chExt cx="6816197" cy="590681"/>
          </a:xfrm>
        </p:grpSpPr>
        <p:sp>
          <p:nvSpPr>
            <p:cNvPr id="9" name="文本框 8"/>
            <p:cNvSpPr txBox="1"/>
            <p:nvPr/>
          </p:nvSpPr>
          <p:spPr>
            <a:xfrm>
              <a:off x="892595" y="60588"/>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三、阿尔茨海默病病人的护理</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8170" y="929640"/>
            <a:ext cx="7228205" cy="506730"/>
          </a:xfrm>
          <a:prstGeom prst="rect">
            <a:avLst/>
          </a:prstGeom>
          <a:noFill/>
        </p:spPr>
        <p:txBody>
          <a:bodyPr wrap="square" rtlCol="0">
            <a:spAutoFit/>
          </a:bodyPr>
          <a:p>
            <a:pPr>
              <a:lnSpc>
                <a:spcPct val="150000"/>
              </a:lnSpc>
            </a:pPr>
            <a:r>
              <a:rPr lang="en-US" altLang="zh-CN"/>
              <a:t>         </a:t>
            </a:r>
            <a:r>
              <a:rPr lang="zh-CN" altLang="en-US"/>
              <a:t>（一）疾病概念</a:t>
            </a:r>
            <a:endParaRPr lang="zh-CN" altLang="en-US"/>
          </a:p>
        </p:txBody>
      </p:sp>
      <p:sp>
        <p:nvSpPr>
          <p:cNvPr id="100" name="文本框 99"/>
          <p:cNvSpPr txBox="1"/>
          <p:nvPr/>
        </p:nvSpPr>
        <p:spPr>
          <a:xfrm>
            <a:off x="1139825" y="1571625"/>
            <a:ext cx="6546215" cy="1123950"/>
          </a:xfrm>
          <a:prstGeom prst="rect">
            <a:avLst/>
          </a:prstGeom>
          <a:noFill/>
          <a:ln w="9525">
            <a:noFill/>
          </a:ln>
        </p:spPr>
        <p:txBody>
          <a:bodyPr wrap="square">
            <a:spAutoFit/>
          </a:bodyPr>
          <a:p>
            <a:pPr indent="266700">
              <a:lnSpc>
                <a:spcPct val="160000"/>
              </a:lnSpc>
            </a:pPr>
            <a:r>
              <a:rPr sz="1400" b="0">
                <a:ea typeface="宋体" panose="02010600030101010101" pitchFamily="2" charset="-122"/>
              </a:rPr>
              <a:t>阿尔茨海默病（Alzheimer disease，AD）是一种进行性发展的中枢神经系统退行性疾病,是由掌管记忆的海马回及掌管人格特质的大脑皮质的神经细胞发生退化病变引起,是老年期痴呆的最常见类型。</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三、阿尔茨海默病病人的护理理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rPr lang="zh-CN" altLang="en-US"/>
              <a:t>（二）致病因素</a:t>
            </a:r>
            <a:endParaRPr lang="zh-CN" altLang="en-US"/>
          </a:p>
        </p:txBody>
      </p:sp>
      <p:sp>
        <p:nvSpPr>
          <p:cNvPr id="100" name="文本框 99"/>
          <p:cNvSpPr txBox="1"/>
          <p:nvPr/>
        </p:nvSpPr>
        <p:spPr>
          <a:xfrm>
            <a:off x="1644650" y="1616075"/>
            <a:ext cx="6875780" cy="1640205"/>
          </a:xfrm>
          <a:prstGeom prst="rect">
            <a:avLst/>
          </a:prstGeom>
          <a:noFill/>
          <a:ln w="9525">
            <a:noFill/>
          </a:ln>
        </p:spPr>
        <p:txBody>
          <a:bodyPr wrap="square">
            <a:spAutoFit/>
          </a:bodyPr>
          <a:p>
            <a:pPr indent="0">
              <a:lnSpc>
                <a:spcPct val="180000"/>
              </a:lnSpc>
            </a:pPr>
            <a:r>
              <a:rPr lang="zh-CN" sz="1400">
                <a:ea typeface="宋体" panose="02010600030101010101" pitchFamily="2" charset="-122"/>
              </a:rPr>
              <a:t>1.神经递质</a:t>
            </a:r>
            <a:endParaRPr lang="zh-CN" sz="1400">
              <a:ea typeface="宋体" panose="02010600030101010101" pitchFamily="2" charset="-122"/>
            </a:endParaRPr>
          </a:p>
          <a:p>
            <a:pPr indent="0">
              <a:lnSpc>
                <a:spcPct val="180000"/>
              </a:lnSpc>
            </a:pPr>
            <a:r>
              <a:rPr lang="zh-CN" sz="1400">
                <a:ea typeface="宋体" panose="02010600030101010101" pitchFamily="2" charset="-122"/>
              </a:rPr>
              <a:t>2.遗传素质</a:t>
            </a:r>
            <a:endParaRPr lang="zh-CN" sz="1400">
              <a:ea typeface="宋体" panose="02010600030101010101" pitchFamily="2" charset="-122"/>
            </a:endParaRPr>
          </a:p>
          <a:p>
            <a:pPr indent="0">
              <a:lnSpc>
                <a:spcPct val="180000"/>
              </a:lnSpc>
            </a:pPr>
            <a:r>
              <a:rPr lang="zh-CN" sz="1400">
                <a:ea typeface="宋体" panose="02010600030101010101" pitchFamily="2" charset="-122"/>
              </a:rPr>
              <a:t>3.免疫功能突变 </a:t>
            </a:r>
            <a:endParaRPr lang="zh-CN" sz="1400">
              <a:ea typeface="宋体" panose="02010600030101010101" pitchFamily="2" charset="-122"/>
            </a:endParaRPr>
          </a:p>
          <a:p>
            <a:pPr indent="0">
              <a:lnSpc>
                <a:spcPct val="180000"/>
              </a:lnSpc>
            </a:pPr>
            <a:r>
              <a:rPr lang="zh-CN" sz="1400">
                <a:ea typeface="宋体" panose="02010600030101010101" pitchFamily="2" charset="-122"/>
              </a:rPr>
              <a:t>4.环境因素 </a:t>
            </a:r>
            <a:endParaRPr lang="zh-CN"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三、阿尔茨海默病病人的护理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570230"/>
            <a:ext cx="7228205" cy="506730"/>
          </a:xfrm>
          <a:prstGeom prst="rect">
            <a:avLst/>
          </a:prstGeom>
          <a:noFill/>
        </p:spPr>
        <p:txBody>
          <a:bodyPr wrap="square" rtlCol="0">
            <a:spAutoFit/>
          </a:bodyPr>
          <a:p>
            <a:pPr>
              <a:lnSpc>
                <a:spcPct val="150000"/>
              </a:lnSpc>
            </a:pPr>
            <a:r>
              <a:rPr lang="en-US" altLang="zh-CN"/>
              <a:t>         </a:t>
            </a:r>
            <a:r>
              <a:rPr lang="zh-CN" altLang="en-US"/>
              <a:t>（三）临床表现</a:t>
            </a:r>
            <a:endParaRPr lang="zh-CN" altLang="en-US"/>
          </a:p>
        </p:txBody>
      </p:sp>
      <p:graphicFrame>
        <p:nvGraphicFramePr>
          <p:cNvPr id="4" name="表格 3"/>
          <p:cNvGraphicFramePr/>
          <p:nvPr>
            <p:custDataLst>
              <p:tags r:id="rId2"/>
            </p:custDataLst>
          </p:nvPr>
        </p:nvGraphicFramePr>
        <p:xfrm>
          <a:off x="958850" y="1176655"/>
          <a:ext cx="7306945" cy="3799840"/>
        </p:xfrm>
        <a:graphic>
          <a:graphicData uri="http://schemas.openxmlformats.org/drawingml/2006/table">
            <a:tbl>
              <a:tblPr firstRow="1" bandRow="1">
                <a:tableStyleId>{5940675A-B579-460E-94D1-54222C63F5DA}</a:tableStyleId>
              </a:tblPr>
              <a:tblGrid>
                <a:gridCol w="1068705"/>
                <a:gridCol w="6238240"/>
              </a:tblGrid>
              <a:tr h="136525">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1419225">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第一阶段（1～3年）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为轻度期。表现为记忆力下降，近期记忆减弱，逐渐出现远期记忆减退；判断能力下降，病人不能对事件进行分析、思考、判断，难以处理复杂的问题；工作或家务劳动漫不经心，不能独立进行购物、经济事务等，社交困难；尽管仍能做些已熟悉的日常工作，但对新的事物却表现出茫然难解，疲乏、焦虑和消极情绪，情感淡漠，偶尔激惹，常有多疑；出现时间定向障碍，对所处的场所和人物能做出定向，对所处地理位置定向困难，复杂结构的视空间能力差；言语词汇少，命名困难；人格障碍，如不爱清洁、不修边幅、暴躁、易怒、自私多疑。</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1715">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第二阶段（2～10年）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为中度期。表现为远近记忆严重受损，简单结构的视空间能力下降，时间、地点定向障碍；在处理问题、辨别事物的相似点和差异点方面有严重损害；不能独立进行室外活动，在穿衣、个人卫生以及保持个人仪表方面需要帮助；逻辑思维、综合分析能力减退、言语重复、计算力下降；出现各种状，可见失语、失用和失认；情感由淡漠变为急躁不安，常走动不停，可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7245">
                <a:tc>
                  <a:txBody>
                    <a:bodyPr/>
                    <a:p>
                      <a:pPr indent="0" algn="ctr">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第三阶段（8～12年）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200" b="0">
                          <a:latin typeface="宋体" panose="02010600030101010101" pitchFamily="2" charset="-122"/>
                          <a:ea typeface="宋体" panose="02010600030101010101" pitchFamily="2" charset="-122"/>
                          <a:cs typeface="宋体" panose="02010600030101010101" pitchFamily="2" charset="-122"/>
                        </a:rPr>
                        <a:t>为重度期。患者已经完全依赖照护者，严重记忆力丧失，仅存片段的记忆；情感淡漠、哭笑无常、言语及日常生活能力丧失、卧床，与外界接触能力丧失；肢体僵直、四肢强直或屈曲瘫痪，括约肌功能障碍，查体可见锥体束征阳性，有强握、摸索和吸吮等原始反射；最终昏迷，一般死于感染等并发症。</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b="0">
                  <a:solidFill>
                    <a:srgbClr val="FF7F7F"/>
                  </a:solidFill>
                  <a:latin typeface="微软雅黑" panose="020B0503020204020204" charset="-122"/>
                  <a:ea typeface="微软雅黑" panose="020B0503020204020204" charset="-122"/>
                </a:rPr>
                <a:t>三、老年病人的护理特点</a:t>
              </a:r>
              <a:endParaRPr sz="2000"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aphicFrame>
        <p:nvGraphicFramePr>
          <p:cNvPr id="3" name="表格 2"/>
          <p:cNvGraphicFramePr/>
          <p:nvPr>
            <p:custDataLst>
              <p:tags r:id="rId2"/>
            </p:custDataLst>
          </p:nvPr>
        </p:nvGraphicFramePr>
        <p:xfrm>
          <a:off x="1371918" y="828040"/>
          <a:ext cx="6398895" cy="2872740"/>
        </p:xfrm>
        <a:graphic>
          <a:graphicData uri="http://schemas.openxmlformats.org/drawingml/2006/table">
            <a:tbl>
              <a:tblPr firstRow="1" bandRow="1">
                <a:tableStyleId>{5940675A-B579-460E-94D1-54222C63F5DA}</a:tableStyleId>
              </a:tblPr>
              <a:tblGrid>
                <a:gridCol w="1456690"/>
                <a:gridCol w="4942205"/>
              </a:tblGrid>
              <a:tr h="18288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特点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具体内容</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全面的病情评估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注意正确应用沟通技巧，通过观察、询问、体格检查、量表筛查等手段,获取全面、客观的资料。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观察病情和用药</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观察病人的意识、生命体征、病情变化，要掌握老年病人的用药情况,如常用剂量、注意事项及不良反应,出现异常时要及时通知医生和护士。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注重基础护理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为老人提供清洁、安静、舒适、温湿度适宜的环境；护理工作尽量保证老年人的舒适和房间的安静。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重视饮食护理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老年病人应根据病情进食,少吃煎炸类食物,多吃富含维生素等营养丰富的清淡、新鲜食物。</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预见性安全防护</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做好对老年人跌倒、走失、烫伤、压疮、噎食、触电、误服及过量服药等安全事故的防护措施。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注重心理护理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做好对老年人的解释和疏导工作,耐心倾听,理解其健忘和啰嗦,尽量满足其合理要求,使老人积极配合治疗和护理。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康复护理和指导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200" b="0">
                          <a:latin typeface="宋体" panose="02010600030101010101" pitchFamily="2" charset="-122"/>
                          <a:ea typeface="宋体" panose="02010600030101010101" pitchFamily="2" charset="-122"/>
                          <a:cs typeface="宋体" panose="02010600030101010101" pitchFamily="2" charset="-122"/>
                        </a:rPr>
                        <a:t>向老年病人宣传疾病预防和治疗知识，鼓励老人参加社会活动，最大限度发挥残存功能。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三、阿尔茨海默病病人的护理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590550" y="929640"/>
            <a:ext cx="7228205" cy="506730"/>
          </a:xfrm>
          <a:prstGeom prst="rect">
            <a:avLst/>
          </a:prstGeom>
          <a:noFill/>
        </p:spPr>
        <p:txBody>
          <a:bodyPr wrap="square" rtlCol="0">
            <a:spAutoFit/>
          </a:bodyPr>
          <a:p>
            <a:pPr>
              <a:lnSpc>
                <a:spcPct val="150000"/>
              </a:lnSpc>
            </a:pPr>
            <a:r>
              <a:rPr lang="en-US" altLang="zh-CN"/>
              <a:t>        </a:t>
            </a:r>
            <a:r>
              <a:t>（四）检查和治疗</a:t>
            </a:r>
          </a:p>
        </p:txBody>
      </p:sp>
      <p:sp>
        <p:nvSpPr>
          <p:cNvPr id="102" name="文本框 101"/>
          <p:cNvSpPr txBox="1"/>
          <p:nvPr/>
        </p:nvSpPr>
        <p:spPr>
          <a:xfrm>
            <a:off x="1242060" y="1694815"/>
            <a:ext cx="7201535" cy="1555750"/>
          </a:xfrm>
          <a:prstGeom prst="rect">
            <a:avLst/>
          </a:prstGeom>
          <a:noFill/>
          <a:ln w="9525">
            <a:noFill/>
          </a:ln>
        </p:spPr>
        <p:txBody>
          <a:bodyPr wrap="square">
            <a:spAutoFit/>
          </a:bodyPr>
          <a:p>
            <a:pPr indent="266700">
              <a:lnSpc>
                <a:spcPct val="170000"/>
              </a:lnSpc>
            </a:pPr>
            <a:r>
              <a:rPr sz="1400" b="0">
                <a:ea typeface="宋体" panose="02010600030101010101" pitchFamily="2" charset="-122"/>
              </a:rPr>
              <a:t>通过脑电图、脑CT、MRI、单光子发射计算机断层摄影术、正电子发射断层摄影术、脑脊液、基因检测、神经心理学及量表等检查提供参考依据。对于本病目前尚无治愈的方法，通过药物治疗、支持疗法、心理治疗从而改善患者的认知功能和行为障碍，提高日常生活能力，延缓疾病进展。</a:t>
            </a:r>
            <a:endParaRPr sz="1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sz="2000">
                  <a:solidFill>
                    <a:srgbClr val="FF7F7F"/>
                  </a:solidFill>
                  <a:latin typeface="微软雅黑" panose="020B0503020204020204" charset="-122"/>
                  <a:ea typeface="微软雅黑" panose="020B0503020204020204" charset="-122"/>
                  <a:sym typeface="+mn-ea"/>
                </a:rPr>
                <a:t>三、阿尔茨海默病病人的护理</a:t>
              </a:r>
              <a:endParaRPr sz="20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612775" y="389890"/>
            <a:ext cx="7228205" cy="506730"/>
          </a:xfrm>
          <a:prstGeom prst="rect">
            <a:avLst/>
          </a:prstGeom>
          <a:noFill/>
        </p:spPr>
        <p:txBody>
          <a:bodyPr wrap="square" rtlCol="0">
            <a:spAutoFit/>
          </a:bodyPr>
          <a:p>
            <a:pPr>
              <a:lnSpc>
                <a:spcPct val="150000"/>
              </a:lnSpc>
            </a:pPr>
            <a:r>
              <a:rPr lang="en-US" altLang="zh-CN"/>
              <a:t>        </a:t>
            </a:r>
            <a:r>
              <a:t>（五）护理措施</a:t>
            </a:r>
          </a:p>
        </p:txBody>
      </p:sp>
      <p:sp>
        <p:nvSpPr>
          <p:cNvPr id="100" name="文本框 99"/>
          <p:cNvSpPr txBox="1"/>
          <p:nvPr/>
        </p:nvSpPr>
        <p:spPr>
          <a:xfrm>
            <a:off x="267970" y="5925820"/>
            <a:ext cx="5080000" cy="252730"/>
          </a:xfrm>
          <a:prstGeom prst="rect">
            <a:avLst/>
          </a:prstGeom>
          <a:noFill/>
          <a:ln w="9525">
            <a:noFill/>
          </a:ln>
        </p:spPr>
        <p:txBody>
          <a:bodyPr>
            <a:spAutoFit/>
          </a:bodyPr>
          <a:p>
            <a:pPr indent="0"/>
            <a:r>
              <a:rPr lang="en-US" sz="1050" b="0">
                <a:latin typeface="宋体" panose="02010600030101010101" pitchFamily="2" charset="-122"/>
              </a:rPr>
              <a:t> </a:t>
            </a:r>
            <a:endParaRPr lang="zh-CN" altLang="en-US"/>
          </a:p>
        </p:txBody>
      </p:sp>
      <p:graphicFrame>
        <p:nvGraphicFramePr>
          <p:cNvPr id="4" name="表格 3"/>
          <p:cNvGraphicFramePr/>
          <p:nvPr>
            <p:custDataLst>
              <p:tags r:id="rId2"/>
            </p:custDataLst>
          </p:nvPr>
        </p:nvGraphicFramePr>
        <p:xfrm>
          <a:off x="669290" y="947642"/>
          <a:ext cx="7616825" cy="3399790"/>
        </p:xfrm>
        <a:graphic>
          <a:graphicData uri="http://schemas.openxmlformats.org/drawingml/2006/table">
            <a:tbl>
              <a:tblPr firstRow="1" bandRow="1">
                <a:tableStyleId>{5940675A-B579-460E-94D1-54222C63F5DA}</a:tableStyleId>
              </a:tblPr>
              <a:tblGrid>
                <a:gridCol w="941705"/>
                <a:gridCol w="6675120"/>
              </a:tblGrid>
              <a:tr h="11684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具体措施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7D7D7"/>
                    </a:solidFill>
                  </a:tcPr>
                </a:tc>
              </a:tr>
              <a:tr h="3511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第一阶段护理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早期患者往往只有性格的改变和记忆力衰退，看护者注意患者的饮食、营养和日常的清洁卫生；督促患者自己料理好生活，参加多种社会活动，多接触周围环境，减缓神经衰退；不要让患者单独外出，以免迷失方向</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1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第二阶段护理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中度患者需要在看护者的协助下进行简单的生活自理；帮助老人让老人按自己的速度来做一件事，不要责怪他，适当的鼓励和安慰他；老人做错了要耐心地和他一起更正；与老人一起做一些简单的游戏，让他体会到参与的乐趣。</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1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第三阶段护理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重度患者丧失了生活自理能力，看护者需要照顾老人吃饭、穿衣、清洁等；长期卧床的患者要预防褥疮发生，要勤翻身，勤擦洗。多吃富含纤维素的食物；帮助患者主动活动，进行轻柔的运动锻炼。</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特殊情况防范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避免外出，必须出门时带卡片、手环，写有名字、住址、联系人及联系方式，告知邻居及管理员留意行踪；避免使用危险物品如煤气等，防跌倒、烫伤、坠楼等；放好危险物品如剪刀、绳子、火柴等要收藏好，以免发生意外；注意防范冲动、伤人、自伤、逃跑等病态行为；</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915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饮食护理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饮食品种多样化，以清淡、低糖、低脂、低盐、低胆固醇、高蛋白、富含纤维素的食品为主，如蔬菜、水果、干果、瘦肉、奶和蛋类、豆制品及五谷杂粮等。避免刺激性食物，忌烟酒、咖啡、浓茶，少食油煎、油炸食物；患者进食时必须有人照看，防止噎食及呛咳，食物要温度适中，无刺，无骨，易于消化；吞咽困难者以半流质或软食为宜；缓慢进食，不可催促，每次吞咽后要让患者反复做几次空咽运动，确保食物全部咽下；食欲亢进、暴饮暴食患者，适当限制食量，以防止因消化吸收不良而出现呕吐、腹泻。</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5470">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用药护理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口服药必须由护理人员按顿送服，不能放置在患者身边，以免患者遗忘或错服；对于经常出现拒绝服药的患者，除要监督患者把药服下外，还要让患者张开嘴，检查是否已经将药物咽下，防止患者在无人看管的情况下将药物吐掉或取出；吞咽困难者，将药片掰成小粒或研碎后溶于水中服用；注意观察药物疗效及反应。</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155">
                <a:tc>
                  <a:txBody>
                    <a:bodyPr/>
                    <a:p>
                      <a:pPr indent="0" algn="ctr">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起居护理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30000"/>
                        </a:lnSpc>
                        <a:buNone/>
                      </a:pPr>
                      <a:r>
                        <a:rPr lang="en-US" sz="1000" b="0">
                          <a:latin typeface="宋体" panose="02010600030101010101" pitchFamily="2" charset="-122"/>
                          <a:ea typeface="宋体" panose="02010600030101010101" pitchFamily="2" charset="-122"/>
                          <a:cs typeface="宋体" panose="02010600030101010101" pitchFamily="2" charset="-122"/>
                        </a:rPr>
                        <a:t>房间色彩明快、安宁，富于欢乐和温馨感；居室内的设施要便于老人活动，地面通道无障碍物，避免用玻璃或镜面玻璃家具；床的高度宜偏低，床的两边设有护栏；卫生间选用坐式马桶，设有扶手架，地砖平坦干燥、防滑。</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演讲完毕，谢谢观看！</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1"/>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2"/>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3"/>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3"/>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par>
                                <p:cTn id="38" presetID="53" presetClass="entr" presetSubtype="16"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par>
                                <p:cTn id="43" presetID="53" presetClass="entr" presetSubtype="16"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fill="hold"/>
                                        <p:tgtEl>
                                          <p:spTgt spid="53"/>
                                        </p:tgtEl>
                                        <p:attrNameLst>
                                          <p:attrName>ppt_w</p:attrName>
                                        </p:attrNameLst>
                                      </p:cBhvr>
                                      <p:tavLst>
                                        <p:tav tm="0">
                                          <p:val>
                                            <p:fltVal val="0"/>
                                          </p:val>
                                        </p:tav>
                                        <p:tav tm="100000">
                                          <p:val>
                                            <p:strVal val="#ppt_w"/>
                                          </p:val>
                                        </p:tav>
                                      </p:tavLst>
                                    </p:anim>
                                    <p:anim calcmode="lin" valueType="num">
                                      <p:cBhvr>
                                        <p:cTn id="51" dur="500" fill="hold"/>
                                        <p:tgtEl>
                                          <p:spTgt spid="53"/>
                                        </p:tgtEl>
                                        <p:attrNameLst>
                                          <p:attrName>ppt_h</p:attrName>
                                        </p:attrNameLst>
                                      </p:cBhvr>
                                      <p:tavLst>
                                        <p:tav tm="0">
                                          <p:val>
                                            <p:fltVal val="0"/>
                                          </p:val>
                                        </p:tav>
                                        <p:tav tm="100000">
                                          <p:val>
                                            <p:strVal val="#ppt_h"/>
                                          </p:val>
                                        </p:tav>
                                      </p:tavLst>
                                    </p:anim>
                                    <p:animEffect transition="in" filter="fade">
                                      <p:cBhvr>
                                        <p:cTn id="52" dur="500"/>
                                        <p:tgtEl>
                                          <p:spTgt spid="53"/>
                                        </p:tgtEl>
                                      </p:cBhvr>
                                    </p:animEffect>
                                  </p:childTnLst>
                                </p:cTn>
                              </p:par>
                            </p:childTnLst>
                          </p:cTn>
                        </p:par>
                        <p:par>
                          <p:cTn id="53" fill="hold">
                            <p:stCondLst>
                              <p:cond delay="3450"/>
                            </p:stCondLst>
                            <p:childTnLst>
                              <p:par>
                                <p:cTn id="54" presetID="17" presetClass="entr" presetSubtype="1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par>
                          <p:cTn id="58" fill="hold">
                            <p:stCondLst>
                              <p:cond delay="3950"/>
                            </p:stCondLst>
                            <p:childTnLst>
                              <p:par>
                                <p:cTn id="59" presetID="17" presetClass="entr" presetSubtype="1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linds(horizontal)">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8"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62847" y="2627381"/>
            <a:ext cx="7619365" cy="583565"/>
          </a:xfrm>
          <a:prstGeom prst="rect">
            <a:avLst/>
          </a:prstGeom>
          <a:noFill/>
        </p:spPr>
        <p:txBody>
          <a:bodyPr wrap="none" rtlCol="0">
            <a:spAutoFit/>
          </a:bodyPr>
          <a:lstStyle/>
          <a:p>
            <a:pPr algn="l"/>
            <a:r>
              <a:rPr sz="3200" b="1">
                <a:solidFill>
                  <a:srgbClr val="FF7F7F"/>
                </a:solidFill>
                <a:latin typeface="微软雅黑" panose="020B0503020204020204" charset="-122"/>
                <a:ea typeface="微软雅黑" panose="020B0503020204020204" charset="-122"/>
              </a:rPr>
              <a:t>任务二 老年呼吸系统常见疾病病人的护</a:t>
            </a:r>
            <a:r>
              <a:rPr lang="zh-CN" sz="3200" b="1">
                <a:solidFill>
                  <a:srgbClr val="FF7F7F"/>
                </a:solidFill>
                <a:latin typeface="微软雅黑" panose="020B0503020204020204" charset="-122"/>
                <a:ea typeface="微软雅黑" panose="020B0503020204020204" charset="-122"/>
              </a:rPr>
              <a:t>理</a:t>
            </a:r>
            <a:endParaRPr lang="zh-CN" sz="32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7"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p="http://schemas.openxmlformats.org/presentationml/2006/main">
  <p:tag name="KSO_WM_UNIT_PLACING_PICTURE_USER_VIEWPORT" val="{&quot;height&quot;:1343,&quot;width&quot;:10646}"/>
</p:tagLst>
</file>

<file path=ppt/tags/tag10.xml><?xml version="1.0" encoding="utf-8"?>
<p:tagLst xmlns:p="http://schemas.openxmlformats.org/presentationml/2006/main">
  <p:tag name="KSO_WM_UNIT_TABLE_BEAUTIFY" val="smartTable{7bbb965e-f435-4cd6-b975-4aba8fd7fd50}"/>
</p:tagLst>
</file>

<file path=ppt/tags/tag11.xml><?xml version="1.0" encoding="utf-8"?>
<p:tagLst xmlns:p="http://schemas.openxmlformats.org/presentationml/2006/main">
  <p:tag name="KSO_WM_UNIT_TABLE_BEAUTIFY" val="smartTable{932b3150-c8e6-4ca2-b4af-28d8a59a0e6d}"/>
  <p:tag name="TABLE_ENDDRAG_ORIGIN_RECT" val="592*252"/>
  <p:tag name="TABLE_ENDDRAG_RECT" val="52*99*592*252"/>
</p:tagLst>
</file>

<file path=ppt/tags/tag12.xml><?xml version="1.0" encoding="utf-8"?>
<p:tagLst xmlns:p="http://schemas.openxmlformats.org/presentationml/2006/main">
  <p:tag name="KSO_WM_UNIT_TABLE_BEAUTIFY" val="smartTable{2b0c1220-236a-4fad-91de-9f67aeae5e28}"/>
  <p:tag name="TABLE_ENDDRAG_ORIGIN_RECT" val="600*293"/>
  <p:tag name="TABLE_ENDDRAG_RECT" val="52*76*600*293"/>
</p:tagLst>
</file>

<file path=ppt/tags/tag13.xml><?xml version="1.0" encoding="utf-8"?>
<p:tagLst xmlns:p="http://schemas.openxmlformats.org/presentationml/2006/main">
  <p:tag name="KSO_WM_UNIT_TABLE_BEAUTIFY" val="smartTable{6207ad4d-7b7f-4a11-af76-9adff79dc4cc}"/>
</p:tagLst>
</file>

<file path=ppt/tags/tag14.xml><?xml version="1.0" encoding="utf-8"?>
<p:tagLst xmlns:p="http://schemas.openxmlformats.org/presentationml/2006/main">
  <p:tag name="KSO_WM_UNIT_TABLE_BEAUTIFY" val="smartTable{c1993c74-5072-4b27-b5e8-2b58d8f64f9c}"/>
  <p:tag name="TABLE_ENDDRAG_ORIGIN_RECT" val="580*302"/>
  <p:tag name="TABLE_ENDDRAG_RECT" val="54*88*580*302"/>
</p:tagLst>
</file>

<file path=ppt/tags/tag15.xml><?xml version="1.0" encoding="utf-8"?>
<p:tagLst xmlns:p="http://schemas.openxmlformats.org/presentationml/2006/main">
  <p:tag name="KSO_WM_UNIT_TABLE_BEAUTIFY" val="smartTable{7e1790e2-f946-4537-8817-8efdbdd10207}"/>
  <p:tag name="TABLE_ENDDRAG_ORIGIN_RECT" val="613*312"/>
  <p:tag name="TABLE_ENDDRAG_RECT" val="48*77*613*312"/>
</p:tagLst>
</file>

<file path=ppt/tags/tag16.xml><?xml version="1.0" encoding="utf-8"?>
<p:tagLst xmlns:p="http://schemas.openxmlformats.org/presentationml/2006/main">
  <p:tag name="KSO_WM_UNIT_TABLE_BEAUTIFY" val="smartTable{8b77ec4a-97d9-472e-bfe4-b2835d664893}"/>
  <p:tag name="TABLE_ENDDRAG_ORIGIN_RECT" val="533*244"/>
  <p:tag name="TABLE_ENDDRAG_RECT" val="97*112*533*244"/>
</p:tagLst>
</file>

<file path=ppt/tags/tag17.xml><?xml version="1.0" encoding="utf-8"?>
<p:tagLst xmlns:p="http://schemas.openxmlformats.org/presentationml/2006/main">
  <p:tag name="KSO_WM_UNIT_TABLE_BEAUTIFY" val="smartTable{c59c339c-8e3a-42b2-b836-ae9e5ccdf239}"/>
</p:tagLst>
</file>

<file path=ppt/tags/tag18.xml><?xml version="1.0" encoding="utf-8"?>
<p:tagLst xmlns:p="http://schemas.openxmlformats.org/presentationml/2006/main">
  <p:tag name="KSO_WM_UNIT_TABLE_BEAUTIFY" val="smartTable{ecfdd8fe-c4b9-4329-8071-506d85ba7443}"/>
</p:tagLst>
</file>

<file path=ppt/tags/tag19.xml><?xml version="1.0" encoding="utf-8"?>
<p:tagLst xmlns:p="http://schemas.openxmlformats.org/presentationml/2006/main">
  <p:tag name="KSO_WM_UNIT_TABLE_BEAUTIFY" val="smartTable{8c1bf574-5058-42cb-81c3-74ab680afe45}"/>
</p:tagLst>
</file>

<file path=ppt/tags/tag2.xml><?xml version="1.0" encoding="utf-8"?>
<p:tagLst xmlns:p="http://schemas.openxmlformats.org/presentationml/2006/main">
  <p:tag name="KSO_WM_UNIT_TABLE_BEAUTIFY" val="smartTable{e7a3fbbe-129a-4ba6-a345-70327b84ce7b}"/>
  <p:tag name="TABLE_ENDDRAG_ORIGIN_RECT" val="605*374"/>
  <p:tag name="TABLE_ENDDRAG_RECT" val="59*57*605*374"/>
</p:tagLst>
</file>

<file path=ppt/tags/tag20.xml><?xml version="1.0" encoding="utf-8"?>
<p:tagLst xmlns:p="http://schemas.openxmlformats.org/presentationml/2006/main">
  <p:tag name="KSO_WM_UNIT_TABLE_BEAUTIFY" val="smartTable{3c23ddfc-8dd8-42b4-9967-d40c4bf9758c}"/>
</p:tagLst>
</file>

<file path=ppt/tags/tag21.xml><?xml version="1.0" encoding="utf-8"?>
<p:tagLst xmlns:p="http://schemas.openxmlformats.org/presentationml/2006/main">
  <p:tag name="KSO_WM_UNIT_TABLE_BEAUTIFY" val="smartTable{c11fd368-2e31-43f5-b3da-7169b2c09981}"/>
</p:tagLst>
</file>

<file path=ppt/tags/tag22.xml><?xml version="1.0" encoding="utf-8"?>
<p:tagLst xmlns:p="http://schemas.openxmlformats.org/presentationml/2006/main">
  <p:tag name="KSO_WM_UNIT_TABLE_BEAUTIFY" val="smartTable{7eeba8ca-9101-4429-9bc1-c375f58d5125}"/>
</p:tagLst>
</file>

<file path=ppt/tags/tag23.xml><?xml version="1.0" encoding="utf-8"?>
<p:tagLst xmlns:p="http://schemas.openxmlformats.org/presentationml/2006/main">
  <p:tag name="KSO_WM_UNIT_TABLE_BEAUTIFY" val="smartTable{7623bc07-b61e-40a3-9be9-ca77fefceef4}"/>
</p:tagLst>
</file>

<file path=ppt/tags/tag24.xml><?xml version="1.0" encoding="utf-8"?>
<p:tagLst xmlns:p="http://schemas.openxmlformats.org/presentationml/2006/main">
  <p:tag name="KSO_WM_UNIT_TABLE_BEAUTIFY" val="smartTable{507bb4f7-1726-4ef8-b48f-22be779ce1b4}"/>
  <p:tag name="TABLE_ENDDRAG_ORIGIN_RECT" val="604*264"/>
  <p:tag name="TABLE_ENDDRAG_RECT" val="52*92*604*264"/>
</p:tagLst>
</file>

<file path=ppt/tags/tag25.xml><?xml version="1.0" encoding="utf-8"?>
<p:tagLst xmlns:p="http://schemas.openxmlformats.org/presentationml/2006/main">
  <p:tag name="KSO_WM_UNIT_TABLE_BEAUTIFY" val="smartTable{c5a756e1-0add-4ee6-be8b-cc0a4e5f257f}"/>
</p:tagLst>
</file>

<file path=ppt/tags/tag26.xml><?xml version="1.0" encoding="utf-8"?>
<p:tagLst xmlns:p="http://schemas.openxmlformats.org/presentationml/2006/main">
  <p:tag name="KSO_WM_UNIT_TABLE_BEAUTIFY" val="smartTable{4b0964b1-4d23-43ee-8821-ffeb43933655}"/>
</p:tagLst>
</file>

<file path=ppt/tags/tag27.xml><?xml version="1.0" encoding="utf-8"?>
<p:tagLst xmlns:p="http://schemas.openxmlformats.org/presentationml/2006/main">
  <p:tag name="KSO_WM_UNIT_TABLE_BEAUTIFY" val="smartTable{59baf591-81a1-432a-8628-39ec1f98a2d5}"/>
</p:tagLst>
</file>

<file path=ppt/tags/tag28.xml><?xml version="1.0" encoding="utf-8"?>
<p:tagLst xmlns:p="http://schemas.openxmlformats.org/presentationml/2006/main">
  <p:tag name="KSO_WM_UNIT_TABLE_BEAUTIFY" val="smartTable{8b2568f8-ebcd-410e-959c-2c2817593856}"/>
  <p:tag name="TABLE_ENDDRAG_ORIGIN_RECT" val="546*317"/>
  <p:tag name="TABLE_ENDDRAG_RECT" val="75*92*546*317"/>
</p:tagLst>
</file>

<file path=ppt/tags/tag29.xml><?xml version="1.0" encoding="utf-8"?>
<p:tagLst xmlns:p="http://schemas.openxmlformats.org/presentationml/2006/main">
  <p:tag name="KSO_WM_UNIT_TABLE_BEAUTIFY" val="smartTable{70cab843-7c61-4cbe-9035-46235d1a2ec7}"/>
</p:tagLst>
</file>

<file path=ppt/tags/tag3.xml><?xml version="1.0" encoding="utf-8"?>
<p:tagLst xmlns:p="http://schemas.openxmlformats.org/presentationml/2006/main">
  <p:tag name="KSO_WM_UNIT_TABLE_BEAUTIFY" val="smartTable{f4d28e8c-a2b1-4378-a369-87c4632045e6}"/>
</p:tagLst>
</file>

<file path=ppt/tags/tag30.xml><?xml version="1.0" encoding="utf-8"?>
<p:tagLst xmlns:p="http://schemas.openxmlformats.org/presentationml/2006/main">
  <p:tag name="COMMONDATA" val="eyJoZGlkIjoiNDUzNjk5OWNkODBhNjQ1ZWVmZTA5NmI5MDIyZDcwY2EifQ=="/>
</p:tagLst>
</file>

<file path=ppt/tags/tag4.xml><?xml version="1.0" encoding="utf-8"?>
<p:tagLst xmlns:p="http://schemas.openxmlformats.org/presentationml/2006/main">
  <p:tag name="KSO_WM_UNIT_TABLE_BEAUTIFY" val="smartTable{aaf3b843-0092-4910-b6ed-ce68c02b501a}"/>
</p:tagLst>
</file>

<file path=ppt/tags/tag5.xml><?xml version="1.0" encoding="utf-8"?>
<p:tagLst xmlns:p="http://schemas.openxmlformats.org/presentationml/2006/main">
  <p:tag name="KSO_WM_UNIT_TABLE_BEAUTIFY" val="smartTable{a56e41c0-6358-4c22-ba50-00e3dd5342c5}"/>
  <p:tag name="TABLE_ENDDRAG_ORIGIN_RECT" val="615*403"/>
  <p:tag name="TABLE_ENDDRAG_RECT" val="41*70*616*403"/>
</p:tagLst>
</file>

<file path=ppt/tags/tag6.xml><?xml version="1.0" encoding="utf-8"?>
<p:tagLst xmlns:p="http://schemas.openxmlformats.org/presentationml/2006/main">
  <p:tag name="KSO_WM_UNIT_TABLE_BEAUTIFY" val="smartTable{74046315-3e2b-43a2-a03b-d596e6a12a47}"/>
  <p:tag name="TABLE_ENDDRAG_ORIGIN_RECT" val="476*201"/>
  <p:tag name="TABLE_ENDDRAG_RECT" val="96*130*476*201"/>
</p:tagLst>
</file>

<file path=ppt/tags/tag7.xml><?xml version="1.0" encoding="utf-8"?>
<p:tagLst xmlns:p="http://schemas.openxmlformats.org/presentationml/2006/main">
  <p:tag name="KSO_WM_UNIT_PLACING_PICTURE_USER_VIEWPORT" val="{&quot;height&quot;:3097,&quot;width&quot;:7360}"/>
</p:tagLst>
</file>

<file path=ppt/tags/tag8.xml><?xml version="1.0" encoding="utf-8"?>
<p:tagLst xmlns:p="http://schemas.openxmlformats.org/presentationml/2006/main">
  <p:tag name="KSO_WM_UNIT_TABLE_BEAUTIFY" val="smartTable{4bf12e5b-ce18-4a4d-a2b7-b96fdb80c5cd}"/>
  <p:tag name="TABLE_ENDDRAG_ORIGIN_RECT" val="614*294"/>
  <p:tag name="TABLE_ENDDRAG_RECT" val="41*80*614*294"/>
</p:tagLst>
</file>

<file path=ppt/tags/tag9.xml><?xml version="1.0" encoding="utf-8"?>
<p:tagLst xmlns:p="http://schemas.openxmlformats.org/presentationml/2006/main">
  <p:tag name="KSO_WM_UNIT_TABLE_BEAUTIFY" val="smartTable{34e17e27-4def-4b09-92f0-de9496139ebd}"/>
  <p:tag name="TABLE_ENDDRAG_ORIGIN_RECT" val="600*302"/>
  <p:tag name="TABLE_ENDDRAG_RECT" val="54*89*600*302"/>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26455</Words>
  <Application>WPS 演示</Application>
  <PresentationFormat>全屏显示(16:9)</PresentationFormat>
  <Paragraphs>1252</Paragraphs>
  <Slides>82</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82</vt:i4>
      </vt:variant>
    </vt:vector>
  </HeadingPairs>
  <TitlesOfParts>
    <vt:vector size="101" baseType="lpstr">
      <vt:lpstr>Arial</vt:lpstr>
      <vt:lpstr>宋体</vt:lpstr>
      <vt:lpstr>Wingdings</vt:lpstr>
      <vt:lpstr>Lato Regular</vt:lpstr>
      <vt:lpstr>Segoe Print</vt:lpstr>
      <vt:lpstr>Lato Hairline</vt:lpstr>
      <vt:lpstr>Lato Light</vt:lpstr>
      <vt:lpstr>方正大标宋简体</vt:lpstr>
      <vt:lpstr>微软雅黑</vt:lpstr>
      <vt:lpstr>Gill Sans</vt:lpstr>
      <vt:lpstr>Calibri</vt:lpstr>
      <vt:lpstr>黑体-简</vt:lpstr>
      <vt:lpstr>黑体</vt:lpstr>
      <vt:lpstr>方正兰亭中粗黑_GBK</vt:lpstr>
      <vt:lpstr>Arial Unicode MS</vt:lpstr>
      <vt:lpstr>Calibri Light</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24</cp:revision>
  <dcterms:created xsi:type="dcterms:W3CDTF">2017-07-25T02:42:00Z</dcterms:created>
  <dcterms:modified xsi:type="dcterms:W3CDTF">2022-09-14T03:49:03Z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9450E1F2A54A4F2485DB9C191F4B9319</vt:lpwstr>
  </property>
</Properties>
</file>